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handoutMasterIdLst>
    <p:handoutMasterId r:id="rId29"/>
  </p:handoutMasterIdLst>
  <p:sldIdLst>
    <p:sldId id="293" r:id="rId2"/>
    <p:sldId id="259" r:id="rId3"/>
    <p:sldId id="294" r:id="rId4"/>
    <p:sldId id="321" r:id="rId5"/>
    <p:sldId id="338" r:id="rId6"/>
    <p:sldId id="322" r:id="rId7"/>
    <p:sldId id="296" r:id="rId8"/>
    <p:sldId id="323" r:id="rId9"/>
    <p:sldId id="336" r:id="rId10"/>
    <p:sldId id="324" r:id="rId11"/>
    <p:sldId id="334" r:id="rId12"/>
    <p:sldId id="339" r:id="rId13"/>
    <p:sldId id="337" r:id="rId14"/>
    <p:sldId id="327" r:id="rId15"/>
    <p:sldId id="330" r:id="rId16"/>
    <p:sldId id="329" r:id="rId17"/>
    <p:sldId id="331" r:id="rId18"/>
    <p:sldId id="341" r:id="rId19"/>
    <p:sldId id="332" r:id="rId20"/>
    <p:sldId id="326" r:id="rId21"/>
    <p:sldId id="342" r:id="rId22"/>
    <p:sldId id="333" r:id="rId23"/>
    <p:sldId id="325" r:id="rId24"/>
    <p:sldId id="343" r:id="rId25"/>
    <p:sldId id="344" r:id="rId26"/>
    <p:sldId id="297" r:id="rId27"/>
  </p:sldIdLst>
  <p:sldSz cx="9144000" cy="6858000" type="screen4x3"/>
  <p:notesSz cx="6858000" cy="9144000"/>
  <p:embeddedFontLst>
    <p:embeddedFont>
      <p:font typeface="Arial Narrow" panose="020B0606020202030204" pitchFamily="34" charset="0"/>
      <p:regular r:id="rId30"/>
      <p:bold r:id="rId31"/>
      <p:italic r:id="rId32"/>
      <p:boldItalic r:id="rId33"/>
    </p:embeddedFont>
    <p:embeddedFont>
      <p:font typeface="Calibri" panose="020F0502020204030204" pitchFamily="34" charset="0"/>
      <p:regular r:id="rId34"/>
      <p:bold r:id="rId35"/>
      <p:italic r:id="rId36"/>
      <p:boldItalic r:id="rId37"/>
    </p:embeddedFont>
    <p:embeddedFont>
      <p:font typeface="Garamond" panose="02020404030301010803" pitchFamily="18" charset="0"/>
      <p:regular r:id="rId38"/>
      <p:bold r:id="rId39"/>
      <p:italic r:id="rId40"/>
    </p:embeddedFont>
    <p:embeddedFont>
      <p:font typeface="Calibri Light" panose="020F0302020204030204" pitchFamily="34" charset="0"/>
      <p:regular r:id="rId41"/>
      <p:italic r:id="rId42"/>
    </p:embeddedFont>
    <p:embeddedFont>
      <p:font typeface="Bodoni MT Black" panose="02070A03080606020203" pitchFamily="18" charset="0"/>
      <p:bold r:id="rId43"/>
      <p:boldItalic r:id="rId44"/>
    </p:embeddedFont>
    <p:embeddedFont>
      <p:font typeface="Bahnschrift Light SemiCondensed" panose="020B0502040204020203" pitchFamily="34" charset="0"/>
      <p:regular r:id="rId45"/>
    </p:embeddedFont>
    <p:embeddedFont>
      <p:font typeface="맑은 고딕" panose="020B0503020000020004" pitchFamily="34" charset="-127"/>
      <p:regular r:id="rId46"/>
      <p:bold r:id="rId47"/>
    </p:embeddedFont>
    <p:embeddedFont>
      <p:font typeface="Algerian" panose="04020705040A02060702" pitchFamily="82" charset="0"/>
      <p:regular r:id="rId48"/>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6F573"/>
    <a:srgbClr val="BC6903"/>
    <a:srgbClr val="FCDF21"/>
    <a:srgbClr val="C46E03"/>
    <a:srgbClr val="BB6603"/>
    <a:srgbClr val="D8480D"/>
    <a:srgbClr val="7D4201"/>
    <a:srgbClr val="E37A02"/>
    <a:srgbClr val="FFDB9B"/>
    <a:srgbClr val="FFD7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875" autoAdjust="0"/>
    <p:restoredTop sz="94792" autoAdjust="0"/>
  </p:normalViewPr>
  <p:slideViewPr>
    <p:cSldViewPr>
      <p:cViewPr varScale="1">
        <p:scale>
          <a:sx n="73" d="100"/>
          <a:sy n="73" d="100"/>
        </p:scale>
        <p:origin x="1530" y="72"/>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7" d="100"/>
          <a:sy n="87" d="100"/>
        </p:scale>
        <p:origin x="-3834"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handoutMaster" Target="handoutMasters/handout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7.fntdata"/><Relationship Id="rId4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2024-01-18</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g>
</file>

<file path=ppt/media/image4.jpeg>
</file>

<file path=ppt/media/image40.png>
</file>

<file path=ppt/media/image41.jpeg>
</file>

<file path=ppt/media/image42.png>
</file>

<file path=ppt/media/image43.png>
</file>

<file path=ppt/media/image44.png>
</file>

<file path=ppt/media/image45.png>
</file>

<file path=ppt/media/image46.png>
</file>

<file path=ppt/media/image47.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2024-01-18</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23595846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3</a:t>
            </a:fld>
            <a:endParaRPr lang="ko-KR" altLang="en-US"/>
          </a:p>
        </p:txBody>
      </p:sp>
    </p:spTree>
    <p:extLst>
      <p:ext uri="{BB962C8B-B14F-4D97-AF65-F5344CB8AC3E}">
        <p14:creationId xmlns:p14="http://schemas.microsoft.com/office/powerpoint/2010/main" val="458076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6</a:t>
            </a:fld>
            <a:endParaRPr lang="ko-KR" altLang="en-US"/>
          </a:p>
        </p:txBody>
      </p:sp>
    </p:spTree>
    <p:extLst>
      <p:ext uri="{BB962C8B-B14F-4D97-AF65-F5344CB8AC3E}">
        <p14:creationId xmlns:p14="http://schemas.microsoft.com/office/powerpoint/2010/main" val="13108399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15</a:t>
            </a:fld>
            <a:endParaRPr lang="ko-KR" altLang="en-US"/>
          </a:p>
        </p:txBody>
      </p:sp>
    </p:spTree>
    <p:extLst>
      <p:ext uri="{BB962C8B-B14F-4D97-AF65-F5344CB8AC3E}">
        <p14:creationId xmlns:p14="http://schemas.microsoft.com/office/powerpoint/2010/main" val="1642281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17</a:t>
            </a:fld>
            <a:endParaRPr lang="ko-KR" altLang="en-US"/>
          </a:p>
        </p:txBody>
      </p:sp>
    </p:spTree>
    <p:extLst>
      <p:ext uri="{BB962C8B-B14F-4D97-AF65-F5344CB8AC3E}">
        <p14:creationId xmlns:p14="http://schemas.microsoft.com/office/powerpoint/2010/main" val="37115645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19</a:t>
            </a:fld>
            <a:endParaRPr lang="ko-KR" altLang="en-US"/>
          </a:p>
        </p:txBody>
      </p:sp>
    </p:spTree>
    <p:extLst>
      <p:ext uri="{BB962C8B-B14F-4D97-AF65-F5344CB8AC3E}">
        <p14:creationId xmlns:p14="http://schemas.microsoft.com/office/powerpoint/2010/main" val="7562800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22</a:t>
            </a:fld>
            <a:endParaRPr lang="ko-KR" altLang="en-US"/>
          </a:p>
        </p:txBody>
      </p:sp>
    </p:spTree>
    <p:extLst>
      <p:ext uri="{BB962C8B-B14F-4D97-AF65-F5344CB8AC3E}">
        <p14:creationId xmlns:p14="http://schemas.microsoft.com/office/powerpoint/2010/main" val="12044310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2024-01-18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251520" y="1772816"/>
            <a:ext cx="4032448" cy="2016224"/>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kern="1200" baseline="0" dirty="0">
                <a:solidFill>
                  <a:schemeClr val="accent3">
                    <a:lumMod val="50000"/>
                  </a:schemeClr>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2024-01-18</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2024-01-18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2024-01-18</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283618"/>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9" name="제목 1"/>
          <p:cNvSpPr>
            <a:spLocks noGrp="1"/>
          </p:cNvSpPr>
          <p:nvPr>
            <p:ph type="title"/>
          </p:nvPr>
        </p:nvSpPr>
        <p:spPr>
          <a:xfrm>
            <a:off x="389062" y="111812"/>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tx1"/>
                </a:solidFill>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2024-01-18</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268760"/>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12" name="제목 1"/>
          <p:cNvSpPr>
            <a:spLocks noGrp="1"/>
          </p:cNvSpPr>
          <p:nvPr>
            <p:ph type="title"/>
          </p:nvPr>
        </p:nvSpPr>
        <p:spPr>
          <a:xfrm>
            <a:off x="395536" y="92762"/>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tx1"/>
                </a:solidFill>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2024-01-18</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29935" y="1988840"/>
            <a:ext cx="4313903" cy="2736304"/>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chemeClr val="accent3">
                    <a:lumMod val="75000"/>
                  </a:schemeClr>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2024-01-18</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 Id="rId5" Type="http://schemas.openxmlformats.org/officeDocument/2006/relationships/image" Target="../media/image26.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5.xml"/><Relationship Id="rId5" Type="http://schemas.openxmlformats.org/officeDocument/2006/relationships/image" Target="../media/image30.png"/><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5.xml"/><Relationship Id="rId5" Type="http://schemas.openxmlformats.org/officeDocument/2006/relationships/image" Target="../media/image34.png"/><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5.xml"/><Relationship Id="rId4" Type="http://schemas.openxmlformats.org/officeDocument/2006/relationships/image" Target="../media/image37.png"/></Relationships>
</file>

<file path=ppt/slides/_rels/slide1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5.xml"/><Relationship Id="rId4" Type="http://schemas.openxmlformats.org/officeDocument/2006/relationships/image" Target="../media/image45.png"/></Relationships>
</file>

<file path=ppt/slides/_rels/slide2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microsoft.com/office/2007/relationships/hdphoto" Target="../media/hdphoto3.wdp"/></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5.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251520" y="2132856"/>
            <a:ext cx="4032448" cy="2016224"/>
          </a:xfrm>
        </p:spPr>
        <p:txBody>
          <a:bodyPr/>
          <a:lstStyle/>
          <a:p>
            <a:r>
              <a:rPr lang="en-US" altLang="ko-KR" sz="4600" dirty="0" smtClean="0"/>
              <a:t>“EDIFUNGI”</a:t>
            </a:r>
            <a:r>
              <a:rPr lang="en-US" altLang="ko-KR" dirty="0"/>
              <a:t/>
            </a:r>
            <a:br>
              <a:rPr lang="en-US" altLang="ko-KR" dirty="0"/>
            </a:br>
            <a:r>
              <a:rPr lang="en-US" altLang="ko-KR" b="1" dirty="0" smtClean="0"/>
              <a:t>Mushroom</a:t>
            </a:r>
            <a:br>
              <a:rPr lang="en-US" altLang="ko-KR" b="1" dirty="0" smtClean="0"/>
            </a:br>
            <a:r>
              <a:rPr lang="en-US" altLang="ko-KR" b="1" dirty="0" smtClean="0"/>
              <a:t>Classification</a:t>
            </a:r>
            <a:endParaRPr lang="ko-KR" altLang="en-US" b="1" dirty="0"/>
          </a:p>
        </p:txBody>
      </p:sp>
      <p:sp>
        <p:nvSpPr>
          <p:cNvPr id="4" name="제목 6"/>
          <p:cNvSpPr txBox="1">
            <a:spLocks/>
          </p:cNvSpPr>
          <p:nvPr/>
        </p:nvSpPr>
        <p:spPr>
          <a:xfrm>
            <a:off x="251520" y="5805264"/>
            <a:ext cx="4752528" cy="936104"/>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kern="1200" baseline="0" dirty="0">
                <a:solidFill>
                  <a:schemeClr val="accent3">
                    <a:lumMod val="50000"/>
                  </a:schemeClr>
                </a:solidFill>
                <a:effectLst/>
                <a:latin typeface="+mj-lt"/>
                <a:ea typeface="맑은 고딕" pitchFamily="50" charset="-127"/>
                <a:cs typeface="+mj-cs"/>
              </a:defRPr>
            </a:lvl1pPr>
          </a:lstStyle>
          <a:p>
            <a:r>
              <a:rPr lang="en-US" sz="2000" dirty="0" smtClean="0"/>
              <a:t>Presenting By,</a:t>
            </a:r>
          </a:p>
          <a:p>
            <a:r>
              <a:rPr lang="en-US" sz="2200" b="1" dirty="0" smtClean="0"/>
              <a:t>Subham Patel</a:t>
            </a:r>
            <a:endParaRPr lang="en-US" sz="2200" b="1"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511" y="1053762"/>
            <a:ext cx="3168352" cy="2879294"/>
          </a:xfrm>
        </p:spPr>
      </p:pic>
      <p:sp>
        <p:nvSpPr>
          <p:cNvPr id="3" name="Title 2"/>
          <p:cNvSpPr>
            <a:spLocks noGrp="1"/>
          </p:cNvSpPr>
          <p:nvPr>
            <p:ph type="title"/>
          </p:nvPr>
        </p:nvSpPr>
        <p:spPr>
          <a:xfrm>
            <a:off x="2123728" y="-179143"/>
            <a:ext cx="7661196" cy="796908"/>
          </a:xfrm>
        </p:spPr>
        <p:txBody>
          <a:bodyPr>
            <a:normAutofit/>
          </a:bodyPr>
          <a:lstStyle/>
          <a:p>
            <a:r>
              <a:rPr lang="en-US" altLang="ko-KR" sz="3200" dirty="0" smtClean="0"/>
              <a:t>Exploratory </a:t>
            </a:r>
            <a:r>
              <a:rPr lang="en-US" altLang="ko-KR" sz="3200" dirty="0"/>
              <a:t>Data Analysis</a:t>
            </a:r>
            <a:endParaRPr lang="en-US" sz="3200" dirty="0"/>
          </a:p>
        </p:txBody>
      </p:sp>
      <p:sp>
        <p:nvSpPr>
          <p:cNvPr id="4" name="Rounded Rectangle 3"/>
          <p:cNvSpPr/>
          <p:nvPr/>
        </p:nvSpPr>
        <p:spPr>
          <a:xfrm>
            <a:off x="251520" y="476672"/>
            <a:ext cx="2088232" cy="504056"/>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ln w="0"/>
                <a:solidFill>
                  <a:schemeClr val="tx1"/>
                </a:solidFill>
                <a:effectLst>
                  <a:outerShdw blurRad="38100" dist="19050" dir="2700000" algn="tl" rotWithShape="0">
                    <a:schemeClr val="dk1">
                      <a:alpha val="40000"/>
                    </a:schemeClr>
                  </a:outerShdw>
                </a:effectLst>
              </a:rPr>
              <a:t>Bi-Variate Analysis</a:t>
            </a:r>
            <a:endParaRPr lang="en-US" dirty="0">
              <a:ln w="0"/>
              <a:solidFill>
                <a:schemeClr val="tx1"/>
              </a:solidFill>
              <a:effectLst>
                <a:outerShdw blurRad="38100" dist="19050" dir="2700000" algn="tl" rotWithShape="0">
                  <a:schemeClr val="dk1">
                    <a:alpha val="40000"/>
                  </a:schemeClr>
                </a:outerShdw>
              </a:effectLst>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626" y="4077073"/>
            <a:ext cx="3032206" cy="2808311"/>
          </a:xfrm>
          <a:prstGeom prst="rect">
            <a:avLst/>
          </a:prstGeom>
        </p:spPr>
      </p:pic>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59832" y="4077073"/>
            <a:ext cx="3168352" cy="2808312"/>
          </a:xfrm>
          <a:prstGeom prst="rect">
            <a:avLst/>
          </a:prstGeom>
        </p:spPr>
      </p:pic>
      <p:sp>
        <p:nvSpPr>
          <p:cNvPr id="12" name="Rectangle 11"/>
          <p:cNvSpPr/>
          <p:nvPr/>
        </p:nvSpPr>
        <p:spPr>
          <a:xfrm>
            <a:off x="6253808" y="1052736"/>
            <a:ext cx="2890192" cy="5909310"/>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400" b="1" u="sng" dirty="0">
                <a:latin typeface="Arial Narrow" panose="020B0606020202030204" pitchFamily="34" charset="0"/>
              </a:rPr>
              <a:t>Inference</a:t>
            </a:r>
            <a:r>
              <a:rPr lang="en-US" sz="1400" b="1" dirty="0">
                <a:latin typeface="Arial Narrow" panose="020B0606020202030204" pitchFamily="34" charset="0"/>
              </a:rPr>
              <a:t>:- (A) Adnate kind of gill attachment are having maximum occurance in the dataset followed by </a:t>
            </a:r>
            <a:r>
              <a:rPr lang="en-US" sz="1400" b="1" dirty="0" err="1">
                <a:latin typeface="Arial Narrow" panose="020B0606020202030204" pitchFamily="34" charset="0"/>
              </a:rPr>
              <a:t>decurrent</a:t>
            </a:r>
            <a:r>
              <a:rPr lang="en-US" sz="1400" b="1" dirty="0">
                <a:latin typeface="Arial Narrow" panose="020B0606020202030204" pitchFamily="34" charset="0"/>
              </a:rPr>
              <a:t> type gill </a:t>
            </a:r>
            <a:r>
              <a:rPr lang="en-US" sz="1400" b="1" dirty="0" err="1">
                <a:latin typeface="Arial Narrow" panose="020B0606020202030204" pitchFamily="34" charset="0"/>
              </a:rPr>
              <a:t>attachement</a:t>
            </a:r>
            <a:r>
              <a:rPr lang="en-US" sz="1400" b="1" dirty="0">
                <a:latin typeface="Arial Narrow" panose="020B0606020202030204" pitchFamily="34" charset="0"/>
              </a:rPr>
              <a:t> </a:t>
            </a:r>
            <a:r>
              <a:rPr lang="en-US" sz="1400" b="1" dirty="0" smtClean="0">
                <a:latin typeface="Arial Narrow" panose="020B0606020202030204" pitchFamily="34" charset="0"/>
              </a:rPr>
              <a:t>.</a:t>
            </a:r>
          </a:p>
          <a:p>
            <a:endParaRPr lang="en-US" sz="1400" b="1" dirty="0">
              <a:latin typeface="Arial Narrow" panose="020B0606020202030204" pitchFamily="34" charset="0"/>
            </a:endParaRPr>
          </a:p>
          <a:p>
            <a:endParaRPr lang="en-US" sz="1400" b="1" dirty="0">
              <a:latin typeface="Arial Narrow" panose="020B0606020202030204" pitchFamily="34" charset="0"/>
            </a:endParaRPr>
          </a:p>
          <a:p>
            <a:r>
              <a:rPr lang="en-US" sz="1400" b="1" dirty="0">
                <a:latin typeface="Arial Narrow" panose="020B0606020202030204" pitchFamily="34" charset="0"/>
              </a:rPr>
              <a:t>(B) Mushroom having Brown Cap-color are majorly present in the dataset is </a:t>
            </a:r>
            <a:r>
              <a:rPr lang="en-US" sz="1400" b="1" dirty="0" err="1">
                <a:latin typeface="Arial Narrow" panose="020B0606020202030204" pitchFamily="34" charset="0"/>
              </a:rPr>
              <a:t>approx</a:t>
            </a:r>
            <a:r>
              <a:rPr lang="en-US" sz="1400" b="1" dirty="0">
                <a:latin typeface="Arial Narrow" panose="020B0606020202030204" pitchFamily="34" charset="0"/>
              </a:rPr>
              <a:t> 24000 followed by Yellow and White and Mushrooms having blue cap color are less present in the </a:t>
            </a:r>
            <a:r>
              <a:rPr lang="en-US" sz="1400" b="1" dirty="0" smtClean="0">
                <a:latin typeface="Arial Narrow" panose="020B0606020202030204" pitchFamily="34" charset="0"/>
              </a:rPr>
              <a:t>dataset</a:t>
            </a:r>
          </a:p>
          <a:p>
            <a:endParaRPr lang="en-US" sz="1400" b="1" dirty="0">
              <a:latin typeface="Arial Narrow" panose="020B0606020202030204" pitchFamily="34" charset="0"/>
            </a:endParaRPr>
          </a:p>
          <a:p>
            <a:r>
              <a:rPr lang="en-US" sz="1400" b="1" dirty="0" smtClean="0">
                <a:latin typeface="Arial Narrow" panose="020B0606020202030204" pitchFamily="34" charset="0"/>
              </a:rPr>
              <a:t>(</a:t>
            </a:r>
            <a:r>
              <a:rPr lang="en-US" sz="1400" b="1" dirty="0">
                <a:latin typeface="Arial Narrow" panose="020B0606020202030204" pitchFamily="34" charset="0"/>
              </a:rPr>
              <a:t>C) Most of the mushroom's Cap </a:t>
            </a:r>
            <a:r>
              <a:rPr lang="en-US" sz="1400" b="1" dirty="0" err="1">
                <a:latin typeface="Arial Narrow" panose="020B0606020202030204" pitchFamily="34" charset="0"/>
              </a:rPr>
              <a:t>shaepe</a:t>
            </a:r>
            <a:r>
              <a:rPr lang="en-US" sz="1400" b="1" dirty="0">
                <a:latin typeface="Arial Narrow" panose="020B0606020202030204" pitchFamily="34" charset="0"/>
              </a:rPr>
              <a:t> in the provided datasets are convex followed by Float. Conical cap shape are the one who is having least presence in the datasets</a:t>
            </a:r>
            <a:r>
              <a:rPr lang="en-US" sz="1400" b="1" dirty="0" smtClean="0">
                <a:latin typeface="Arial Narrow" panose="020B0606020202030204" pitchFamily="34" charset="0"/>
              </a:rPr>
              <a:t>.</a:t>
            </a:r>
          </a:p>
          <a:p>
            <a:endParaRPr lang="en-US" sz="1400" b="1" dirty="0">
              <a:latin typeface="Arial Narrow" panose="020B0606020202030204" pitchFamily="34" charset="0"/>
            </a:endParaRPr>
          </a:p>
          <a:p>
            <a:r>
              <a:rPr lang="en-US" sz="1400" b="1" dirty="0" smtClean="0">
                <a:latin typeface="Arial Narrow" panose="020B0606020202030204" pitchFamily="34" charset="0"/>
              </a:rPr>
              <a:t>(</a:t>
            </a:r>
            <a:r>
              <a:rPr lang="en-US" sz="1400" b="1" dirty="0">
                <a:latin typeface="Arial Narrow" panose="020B0606020202030204" pitchFamily="34" charset="0"/>
              </a:rPr>
              <a:t>D) From the visualization chart ,Most of the Mushroom's Cap surface are sticky </a:t>
            </a:r>
            <a:r>
              <a:rPr lang="en-US" sz="1400" b="1" dirty="0" err="1">
                <a:latin typeface="Arial Narrow" panose="020B0606020202030204" pitchFamily="34" charset="0"/>
              </a:rPr>
              <a:t>stil</a:t>
            </a:r>
            <a:r>
              <a:rPr lang="en-US" sz="1400" b="1" dirty="0">
                <a:latin typeface="Arial Narrow" panose="020B0606020202030204" pitchFamily="34" charset="0"/>
              </a:rPr>
              <a:t> the poisonous mushroom coming under Mushroom which are having sticky cap </a:t>
            </a:r>
            <a:r>
              <a:rPr lang="en-US" sz="1400" b="1" dirty="0" err="1">
                <a:latin typeface="Arial Narrow" panose="020B0606020202030204" pitchFamily="34" charset="0"/>
              </a:rPr>
              <a:t>suraface</a:t>
            </a:r>
            <a:r>
              <a:rPr lang="en-US" sz="1400" b="1" dirty="0">
                <a:latin typeface="Arial Narrow" panose="020B0606020202030204" pitchFamily="34" charset="0"/>
              </a:rPr>
              <a:t> . In the other side Mushroom 🍄  having Smooth Cap surface are edible and have highest </a:t>
            </a:r>
            <a:r>
              <a:rPr lang="en-US" sz="1400" b="1" dirty="0" err="1">
                <a:latin typeface="Arial Narrow" panose="020B0606020202030204" pitchFamily="34" charset="0"/>
              </a:rPr>
              <a:t>occurence</a:t>
            </a:r>
            <a:r>
              <a:rPr lang="en-US" sz="1400" b="1" dirty="0">
                <a:latin typeface="Arial Narrow" panose="020B0606020202030204" pitchFamily="34" charset="0"/>
              </a:rPr>
              <a:t> with respect to edible mushroom.</a:t>
            </a:r>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59832" y="1053762"/>
            <a:ext cx="3168352" cy="2879294"/>
          </a:xfrm>
          <a:prstGeom prst="rect">
            <a:avLst/>
          </a:prstGeom>
        </p:spPr>
      </p:pic>
    </p:spTree>
    <p:extLst>
      <p:ext uri="{BB962C8B-B14F-4D97-AF65-F5344CB8AC3E}">
        <p14:creationId xmlns:p14="http://schemas.microsoft.com/office/powerpoint/2010/main" val="2151626820"/>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31840" y="-51254"/>
            <a:ext cx="7661196" cy="527926"/>
          </a:xfrm>
        </p:spPr>
        <p:txBody>
          <a:bodyPr>
            <a:noAutofit/>
          </a:bodyPr>
          <a:lstStyle/>
          <a:p>
            <a:r>
              <a:rPr lang="en-US" altLang="ko-KR" sz="2800" dirty="0"/>
              <a:t>Exploratory Data Analysis</a:t>
            </a:r>
            <a:endParaRPr lang="en-US" sz="30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77072"/>
            <a:ext cx="3635895" cy="2808312"/>
          </a:xfrm>
          <a:prstGeom prst="rect">
            <a:avLst/>
          </a:prstGeom>
        </p:spPr>
      </p:pic>
      <p:pic>
        <p:nvPicPr>
          <p:cNvPr id="6"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 y="1046214"/>
            <a:ext cx="3635896" cy="2787927"/>
          </a:xfr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82505" y="4077072"/>
            <a:ext cx="2520280" cy="2780928"/>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35896" y="1052736"/>
            <a:ext cx="2552963" cy="2853413"/>
          </a:xfrm>
          <a:prstGeom prst="rect">
            <a:avLst/>
          </a:prstGeom>
        </p:spPr>
      </p:pic>
      <p:sp>
        <p:nvSpPr>
          <p:cNvPr id="9" name="Rectangle 8"/>
          <p:cNvSpPr/>
          <p:nvPr/>
        </p:nvSpPr>
        <p:spPr>
          <a:xfrm>
            <a:off x="6253808" y="1196752"/>
            <a:ext cx="2890192" cy="5262979"/>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400" b="1" u="sng" dirty="0">
                <a:latin typeface="Arial Narrow" panose="020B0606020202030204" pitchFamily="34" charset="0"/>
              </a:rPr>
              <a:t>Inference:- </a:t>
            </a:r>
            <a:r>
              <a:rPr lang="en-US" sz="1400" b="1" dirty="0">
                <a:latin typeface="Arial Narrow" panose="020B0606020202030204" pitchFamily="34" charset="0"/>
              </a:rPr>
              <a:t>(A) </a:t>
            </a:r>
            <a:r>
              <a:rPr lang="en-US" sz="1400" b="1" dirty="0" smtClean="0">
                <a:latin typeface="Arial Narrow" panose="020B0606020202030204" pitchFamily="34" charset="0"/>
              </a:rPr>
              <a:t>From </a:t>
            </a:r>
            <a:r>
              <a:rPr lang="en-US" sz="1400" b="1" dirty="0">
                <a:latin typeface="Arial Narrow" panose="020B0606020202030204" pitchFamily="34" charset="0"/>
              </a:rPr>
              <a:t>the above chart we can observe that Mushroom having white stem color has the highest occurance in the dataset  and Mushroom having Blue stem color are rarely present in the datasets</a:t>
            </a:r>
            <a:r>
              <a:rPr lang="en-US" sz="1400" b="1" dirty="0" smtClean="0">
                <a:latin typeface="Arial Narrow" panose="020B0606020202030204" pitchFamily="34" charset="0"/>
              </a:rPr>
              <a:t>.</a:t>
            </a:r>
          </a:p>
          <a:p>
            <a:endParaRPr lang="en-US" sz="1400" b="1" dirty="0">
              <a:latin typeface="Arial Narrow" panose="020B0606020202030204" pitchFamily="34" charset="0"/>
            </a:endParaRPr>
          </a:p>
          <a:p>
            <a:r>
              <a:rPr lang="en-US" sz="1400" b="1" dirty="0">
                <a:latin typeface="Arial Narrow" panose="020B0606020202030204" pitchFamily="34" charset="0"/>
              </a:rPr>
              <a:t>(B) As per the above chart we can say "</a:t>
            </a:r>
            <a:r>
              <a:rPr lang="en-US" sz="1400" b="1" dirty="0" err="1">
                <a:latin typeface="Arial Narrow" panose="020B0606020202030204" pitchFamily="34" charset="0"/>
              </a:rPr>
              <a:t>Automn</a:t>
            </a:r>
            <a:r>
              <a:rPr lang="en-US" sz="1400" b="1" dirty="0">
                <a:latin typeface="Arial Narrow" panose="020B0606020202030204" pitchFamily="34" charset="0"/>
              </a:rPr>
              <a:t>" is the month where we can find most of the mushroom while spring </a:t>
            </a:r>
            <a:r>
              <a:rPr lang="en-US" sz="1400" b="1" dirty="0" err="1">
                <a:latin typeface="Arial Narrow" panose="020B0606020202030204" pitchFamily="34" charset="0"/>
              </a:rPr>
              <a:t>doent</a:t>
            </a:r>
            <a:r>
              <a:rPr lang="en-US" sz="1400" b="1" dirty="0">
                <a:latin typeface="Arial Narrow" panose="020B0606020202030204" pitchFamily="34" charset="0"/>
              </a:rPr>
              <a:t> have </a:t>
            </a:r>
            <a:r>
              <a:rPr lang="en-US" sz="1400" b="1" dirty="0" err="1">
                <a:latin typeface="Arial Narrow" panose="020B0606020202030204" pitchFamily="34" charset="0"/>
              </a:rPr>
              <a:t>musch</a:t>
            </a:r>
            <a:r>
              <a:rPr lang="en-US" sz="1400" b="1" dirty="0">
                <a:latin typeface="Arial Narrow" panose="020B0606020202030204" pitchFamily="34" charset="0"/>
              </a:rPr>
              <a:t> produciton to </a:t>
            </a:r>
            <a:r>
              <a:rPr lang="en-US" sz="1400" b="1" dirty="0" err="1">
                <a:latin typeface="Arial Narrow" panose="020B0606020202030204" pitchFamily="34" charset="0"/>
              </a:rPr>
              <a:t>compariing</a:t>
            </a:r>
            <a:r>
              <a:rPr lang="en-US" sz="1400" b="1" dirty="0">
                <a:latin typeface="Arial Narrow" panose="020B0606020202030204" pitchFamily="34" charset="0"/>
              </a:rPr>
              <a:t> any other </a:t>
            </a:r>
            <a:r>
              <a:rPr lang="en-US" sz="1400" b="1" dirty="0" smtClean="0">
                <a:latin typeface="Arial Narrow" panose="020B0606020202030204" pitchFamily="34" charset="0"/>
              </a:rPr>
              <a:t>season.</a:t>
            </a:r>
          </a:p>
          <a:p>
            <a:endParaRPr lang="en-US" sz="1400" b="1" dirty="0">
              <a:latin typeface="Arial Narrow" panose="020B0606020202030204" pitchFamily="34" charset="0"/>
            </a:endParaRPr>
          </a:p>
          <a:p>
            <a:r>
              <a:rPr lang="en-US" sz="1400" b="1" dirty="0" smtClean="0">
                <a:latin typeface="Arial Narrow" panose="020B0606020202030204" pitchFamily="34" charset="0"/>
              </a:rPr>
              <a:t>(</a:t>
            </a:r>
            <a:r>
              <a:rPr lang="en-US" sz="1400" b="1" dirty="0">
                <a:latin typeface="Arial Narrow" panose="020B0606020202030204" pitchFamily="34" charset="0"/>
              </a:rPr>
              <a:t>C) </a:t>
            </a:r>
            <a:r>
              <a:rPr lang="en-US" sz="1400" b="1" dirty="0" err="1">
                <a:latin typeface="Arial Narrow" panose="020B0606020202030204" pitchFamily="34" charset="0"/>
              </a:rPr>
              <a:t>Tricholoma</a:t>
            </a:r>
            <a:r>
              <a:rPr lang="en-US" sz="1400" b="1" dirty="0">
                <a:latin typeface="Arial Narrow" panose="020B0606020202030204" pitchFamily="34" charset="0"/>
              </a:rPr>
              <a:t> Family has the highest presence comparing al other </a:t>
            </a:r>
            <a:r>
              <a:rPr lang="en-US" sz="1400" b="1" dirty="0" err="1" smtClean="0">
                <a:latin typeface="Arial Narrow" panose="020B0606020202030204" pitchFamily="34" charset="0"/>
              </a:rPr>
              <a:t>family.Also</a:t>
            </a:r>
            <a:r>
              <a:rPr lang="en-US" sz="1400" b="1" dirty="0" smtClean="0">
                <a:latin typeface="Arial Narrow" panose="020B0606020202030204" pitchFamily="34" charset="0"/>
              </a:rPr>
              <a:t> </a:t>
            </a:r>
            <a:r>
              <a:rPr lang="en-US" sz="1400" b="1" dirty="0">
                <a:latin typeface="Arial Narrow" panose="020B0606020202030204" pitchFamily="34" charset="0"/>
              </a:rPr>
              <a:t>from the </a:t>
            </a:r>
            <a:r>
              <a:rPr lang="en-US" sz="1400" b="1" dirty="0" err="1">
                <a:latin typeface="Arial Narrow" panose="020B0606020202030204" pitchFamily="34" charset="0"/>
              </a:rPr>
              <a:t>visualisation</a:t>
            </a:r>
            <a:r>
              <a:rPr lang="en-US" sz="1400" b="1" dirty="0">
                <a:latin typeface="Arial Narrow" panose="020B0606020202030204" pitchFamily="34" charset="0"/>
              </a:rPr>
              <a:t> we can note </a:t>
            </a:r>
            <a:r>
              <a:rPr lang="en-US" sz="1400" b="1" dirty="0" err="1">
                <a:latin typeface="Arial Narrow" panose="020B0606020202030204" pitchFamily="34" charset="0"/>
              </a:rPr>
              <a:t>Cortinarius</a:t>
            </a:r>
            <a:r>
              <a:rPr lang="en-US" sz="1400" b="1" dirty="0">
                <a:latin typeface="Arial Narrow" panose="020B0606020202030204" pitchFamily="34" charset="0"/>
              </a:rPr>
              <a:t> Family &amp; </a:t>
            </a:r>
            <a:r>
              <a:rPr lang="en-US" sz="1400" b="1" dirty="0" err="1">
                <a:latin typeface="Arial Narrow" panose="020B0606020202030204" pitchFamily="34" charset="0"/>
              </a:rPr>
              <a:t>Stropharia</a:t>
            </a:r>
            <a:r>
              <a:rPr lang="en-US" sz="1400" b="1" dirty="0">
                <a:latin typeface="Arial Narrow" panose="020B0606020202030204" pitchFamily="34" charset="0"/>
              </a:rPr>
              <a:t> Family belongs to poisonous Mushroom.</a:t>
            </a:r>
          </a:p>
          <a:p>
            <a:endParaRPr lang="en-US" sz="1400" b="1" dirty="0" smtClean="0">
              <a:latin typeface="Arial Narrow" panose="020B0606020202030204" pitchFamily="34" charset="0"/>
            </a:endParaRPr>
          </a:p>
          <a:p>
            <a:r>
              <a:rPr lang="en-US" sz="1400" b="1" dirty="0">
                <a:latin typeface="Arial Narrow" panose="020B0606020202030204" pitchFamily="34" charset="0"/>
              </a:rPr>
              <a:t>(D) Seems like mushroom which </a:t>
            </a:r>
            <a:r>
              <a:rPr lang="en-US" sz="1400" b="1" dirty="0" err="1">
                <a:latin typeface="Arial Narrow" panose="020B0606020202030204" pitchFamily="34" charset="0"/>
              </a:rPr>
              <a:t>doent</a:t>
            </a:r>
            <a:r>
              <a:rPr lang="en-US" sz="1400" b="1" dirty="0">
                <a:latin typeface="Arial Narrow" panose="020B0606020202030204" pitchFamily="34" charset="0"/>
              </a:rPr>
              <a:t> have any bruise/bleed are more which are good to become edible kind .Even though there highest no of poisonous mushroom in </a:t>
            </a:r>
            <a:r>
              <a:rPr lang="en-US" sz="1400" b="1" dirty="0" smtClean="0">
                <a:latin typeface="Arial Narrow" panose="020B0606020202030204" pitchFamily="34" charset="0"/>
              </a:rPr>
              <a:t>dataset.</a:t>
            </a:r>
            <a:endParaRPr lang="en-US" sz="1400" b="1" dirty="0">
              <a:latin typeface="Arial Narrow" panose="020B0606020202030204" pitchFamily="34" charset="0"/>
            </a:endParaRPr>
          </a:p>
        </p:txBody>
      </p:sp>
      <p:sp>
        <p:nvSpPr>
          <p:cNvPr id="10" name="Rounded Rectangle 9"/>
          <p:cNvSpPr/>
          <p:nvPr/>
        </p:nvSpPr>
        <p:spPr>
          <a:xfrm>
            <a:off x="251520" y="476672"/>
            <a:ext cx="2088232" cy="504056"/>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ln w="0"/>
                <a:solidFill>
                  <a:schemeClr val="tx1"/>
                </a:solidFill>
                <a:effectLst>
                  <a:outerShdw blurRad="38100" dist="19050" dir="2700000" algn="tl" rotWithShape="0">
                    <a:schemeClr val="dk1">
                      <a:alpha val="40000"/>
                    </a:schemeClr>
                  </a:outerShdw>
                </a:effectLst>
              </a:rPr>
              <a:t>Bi-Variate Analysis</a:t>
            </a:r>
            <a:endParaRPr lang="en-US"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263327176"/>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987824" y="-82582"/>
            <a:ext cx="7661196" cy="527926"/>
          </a:xfrm>
        </p:spPr>
        <p:txBody>
          <a:bodyPr>
            <a:noAutofit/>
          </a:bodyPr>
          <a:lstStyle/>
          <a:p>
            <a:r>
              <a:rPr lang="en-US" altLang="ko-KR" sz="2800" dirty="0"/>
              <a:t>Exploratory Data Analysis</a:t>
            </a:r>
            <a:endParaRPr lang="en-US" sz="30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9546" y="1090420"/>
            <a:ext cx="2490606" cy="2698620"/>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91880" y="3774606"/>
            <a:ext cx="2448272" cy="3083394"/>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1082904"/>
            <a:ext cx="3449546" cy="2706136"/>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777806"/>
            <a:ext cx="3449546" cy="3080194"/>
          </a:xfrm>
          <a:prstGeom prst="rect">
            <a:avLst/>
          </a:prstGeom>
        </p:spPr>
      </p:pic>
      <p:sp>
        <p:nvSpPr>
          <p:cNvPr id="9" name="Rectangle 8"/>
          <p:cNvSpPr/>
          <p:nvPr/>
        </p:nvSpPr>
        <p:spPr>
          <a:xfrm>
            <a:off x="5940152" y="1090420"/>
            <a:ext cx="3203848" cy="3970318"/>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400" b="1" u="sng" dirty="0">
                <a:latin typeface="Arial Narrow" panose="020B0606020202030204" pitchFamily="34" charset="0"/>
              </a:rPr>
              <a:t>Inference:- </a:t>
            </a:r>
            <a:r>
              <a:rPr lang="en-US" sz="1400" b="1" dirty="0">
                <a:latin typeface="Arial Narrow" panose="020B0606020202030204" pitchFamily="34" charset="0"/>
              </a:rPr>
              <a:t>(A) Mushroom's having </a:t>
            </a:r>
            <a:r>
              <a:rPr lang="en-US" sz="1400" b="1" dirty="0" err="1" smtClean="0">
                <a:latin typeface="Arial Narrow" panose="020B0606020202030204" pitchFamily="34" charset="0"/>
              </a:rPr>
              <a:t>Black,Purple,Brown</a:t>
            </a:r>
            <a:r>
              <a:rPr lang="en-US" sz="1400" b="1" dirty="0" smtClean="0">
                <a:latin typeface="Arial Narrow" panose="020B0606020202030204" pitchFamily="34" charset="0"/>
              </a:rPr>
              <a:t> </a:t>
            </a:r>
            <a:r>
              <a:rPr lang="en-US" sz="1400" b="1" dirty="0">
                <a:latin typeface="Arial Narrow" panose="020B0606020202030204" pitchFamily="34" charset="0"/>
              </a:rPr>
              <a:t>and Red veil color are clearly seems like to be poisonous </a:t>
            </a:r>
            <a:r>
              <a:rPr lang="en-US" sz="1400" b="1" dirty="0" smtClean="0">
                <a:latin typeface="Arial Narrow" panose="020B0606020202030204" pitchFamily="34" charset="0"/>
              </a:rPr>
              <a:t>only.</a:t>
            </a:r>
          </a:p>
          <a:p>
            <a:endParaRPr lang="en-US" sz="1400" b="1" dirty="0">
              <a:latin typeface="Arial Narrow" panose="020B0606020202030204" pitchFamily="34" charset="0"/>
            </a:endParaRPr>
          </a:p>
          <a:p>
            <a:r>
              <a:rPr lang="en-US" sz="1400" b="1" dirty="0">
                <a:latin typeface="Arial Narrow" panose="020B0606020202030204" pitchFamily="34" charset="0"/>
              </a:rPr>
              <a:t>(</a:t>
            </a:r>
            <a:r>
              <a:rPr lang="en-US" sz="1400" b="1" dirty="0" smtClean="0">
                <a:latin typeface="Arial Narrow" panose="020B0606020202030204" pitchFamily="34" charset="0"/>
              </a:rPr>
              <a:t>B)Mushroom </a:t>
            </a:r>
            <a:r>
              <a:rPr lang="en-US" sz="1400" b="1" dirty="0">
                <a:latin typeface="Arial Narrow" panose="020B0606020202030204" pitchFamily="34" charset="0"/>
              </a:rPr>
              <a:t>having No ring are highly present in  the </a:t>
            </a:r>
            <a:r>
              <a:rPr lang="en-US" sz="1400" b="1" dirty="0" err="1">
                <a:latin typeface="Arial Narrow" panose="020B0606020202030204" pitchFamily="34" charset="0"/>
              </a:rPr>
              <a:t>dataset.classified</a:t>
            </a:r>
            <a:r>
              <a:rPr lang="en-US" sz="1400" b="1" dirty="0">
                <a:latin typeface="Arial Narrow" panose="020B0606020202030204" pitchFamily="34" charset="0"/>
              </a:rPr>
              <a:t> along with their </a:t>
            </a:r>
            <a:r>
              <a:rPr lang="en-US" sz="1400" b="1" dirty="0" smtClean="0">
                <a:latin typeface="Arial Narrow" panose="020B0606020202030204" pitchFamily="34" charset="0"/>
              </a:rPr>
              <a:t>class.</a:t>
            </a:r>
          </a:p>
          <a:p>
            <a:endParaRPr lang="en-US" sz="1400" b="1" dirty="0">
              <a:latin typeface="Arial Narrow" panose="020B0606020202030204" pitchFamily="34" charset="0"/>
            </a:endParaRPr>
          </a:p>
          <a:p>
            <a:r>
              <a:rPr lang="en-US" sz="1400" b="1" dirty="0" smtClean="0">
                <a:latin typeface="Arial Narrow" panose="020B0606020202030204" pitchFamily="34" charset="0"/>
              </a:rPr>
              <a:t>(</a:t>
            </a:r>
            <a:r>
              <a:rPr lang="en-US" sz="1400" b="1" dirty="0">
                <a:latin typeface="Arial Narrow" panose="020B0606020202030204" pitchFamily="34" charset="0"/>
              </a:rPr>
              <a:t>C) Mushroom's having Spore of Grey color are safe to have and in the other hand </a:t>
            </a:r>
            <a:r>
              <a:rPr lang="en-US" sz="1400" b="1" dirty="0" err="1">
                <a:latin typeface="Arial Narrow" panose="020B0606020202030204" pitchFamily="34" charset="0"/>
              </a:rPr>
              <a:t>Brown,Green,Purple,Black</a:t>
            </a:r>
            <a:r>
              <a:rPr lang="en-US" sz="1400" b="1" dirty="0">
                <a:latin typeface="Arial Narrow" panose="020B0606020202030204" pitchFamily="34" charset="0"/>
              </a:rPr>
              <a:t> are poisonous kind. </a:t>
            </a:r>
            <a:endParaRPr lang="en-US" sz="1400" b="1" dirty="0" smtClean="0">
              <a:latin typeface="Arial Narrow" panose="020B0606020202030204" pitchFamily="34" charset="0"/>
            </a:endParaRPr>
          </a:p>
          <a:p>
            <a:endParaRPr lang="en-US" sz="1400" b="1" dirty="0">
              <a:latin typeface="Arial Narrow" panose="020B0606020202030204" pitchFamily="34" charset="0"/>
            </a:endParaRPr>
          </a:p>
          <a:p>
            <a:r>
              <a:rPr lang="en-US" sz="1400" b="1" dirty="0">
                <a:latin typeface="Arial Narrow" panose="020B0606020202030204" pitchFamily="34" charset="0"/>
              </a:rPr>
              <a:t>(D) From the above visualization chart close gill spacing are strongly presence </a:t>
            </a:r>
            <a:r>
              <a:rPr lang="en-US" sz="1400" b="1" dirty="0" err="1">
                <a:latin typeface="Arial Narrow" panose="020B0606020202030204" pitchFamily="34" charset="0"/>
              </a:rPr>
              <a:t>compairing</a:t>
            </a:r>
            <a:r>
              <a:rPr lang="en-US" sz="1400" b="1" dirty="0">
                <a:latin typeface="Arial Narrow" panose="020B0606020202030204" pitchFamily="34" charset="0"/>
              </a:rPr>
              <a:t> Distance gill </a:t>
            </a:r>
            <a:r>
              <a:rPr lang="en-US" sz="1400" b="1" dirty="0" err="1">
                <a:latin typeface="Arial Narrow" panose="020B0606020202030204" pitchFamily="34" charset="0"/>
              </a:rPr>
              <a:t>speacing</a:t>
            </a:r>
            <a:r>
              <a:rPr lang="en-US" sz="1400" b="1" dirty="0">
                <a:latin typeface="Arial Narrow" panose="020B0606020202030204" pitchFamily="34" charset="0"/>
              </a:rPr>
              <a:t> .There are  </a:t>
            </a:r>
            <a:r>
              <a:rPr lang="en-US" sz="1400" b="1" dirty="0" err="1">
                <a:latin typeface="Arial Narrow" panose="020B0606020202030204" pitchFamily="34" charset="0"/>
              </a:rPr>
              <a:t>approx</a:t>
            </a:r>
            <a:r>
              <a:rPr lang="en-US" sz="1400" b="1" dirty="0">
                <a:latin typeface="Arial Narrow" panose="020B0606020202030204" pitchFamily="34" charset="0"/>
              </a:rPr>
              <a:t> 1800 Mushroom which dont have any Gill.</a:t>
            </a:r>
          </a:p>
        </p:txBody>
      </p:sp>
      <p:sp>
        <p:nvSpPr>
          <p:cNvPr id="10" name="Rounded Rectangle 9"/>
          <p:cNvSpPr/>
          <p:nvPr/>
        </p:nvSpPr>
        <p:spPr>
          <a:xfrm>
            <a:off x="251520" y="476672"/>
            <a:ext cx="2088232" cy="504056"/>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ln w="0"/>
                <a:solidFill>
                  <a:schemeClr val="tx1"/>
                </a:solidFill>
                <a:effectLst>
                  <a:outerShdw blurRad="38100" dist="19050" dir="2700000" algn="tl" rotWithShape="0">
                    <a:schemeClr val="dk1">
                      <a:alpha val="40000"/>
                    </a:schemeClr>
                  </a:outerShdw>
                </a:effectLst>
              </a:rPr>
              <a:t>Bi-Variate Analysis</a:t>
            </a:r>
            <a:endParaRPr lang="en-US"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286984637"/>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323232" y="-172524"/>
            <a:ext cx="7661196" cy="796908"/>
          </a:xfrm>
        </p:spPr>
        <p:txBody>
          <a:bodyPr>
            <a:normAutofit/>
          </a:bodyPr>
          <a:lstStyle/>
          <a:p>
            <a:r>
              <a:rPr lang="en-US" altLang="ko-KR" sz="2800" dirty="0"/>
              <a:t>Exploratory Data Analysis</a:t>
            </a:r>
            <a:endParaRPr lang="en-US" sz="3000" dirty="0"/>
          </a:p>
        </p:txBody>
      </p:sp>
      <p:sp>
        <p:nvSpPr>
          <p:cNvPr id="4" name="Rounded Rectangle 3"/>
          <p:cNvSpPr/>
          <p:nvPr/>
        </p:nvSpPr>
        <p:spPr>
          <a:xfrm>
            <a:off x="251520" y="476672"/>
            <a:ext cx="2088232" cy="504056"/>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ln w="0"/>
                <a:solidFill>
                  <a:schemeClr val="tx1"/>
                </a:solidFill>
                <a:effectLst>
                  <a:outerShdw blurRad="38100" dist="19050" dir="2700000" algn="tl" rotWithShape="0">
                    <a:schemeClr val="dk1">
                      <a:alpha val="40000"/>
                    </a:schemeClr>
                  </a:outerShdw>
                </a:effectLst>
              </a:rPr>
              <a:t>Bi-Variate Analysis</a:t>
            </a:r>
            <a:endParaRPr lang="en-US" dirty="0">
              <a:ln w="0"/>
              <a:solidFill>
                <a:schemeClr val="tx1"/>
              </a:solidFill>
              <a:effectLst>
                <a:outerShdw blurRad="38100" dist="19050" dir="2700000" algn="tl" rotWithShape="0">
                  <a:schemeClr val="dk1">
                    <a:alpha val="40000"/>
                  </a:schemeClr>
                </a:outerShdw>
              </a:effectLst>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779435"/>
            <a:ext cx="3779912" cy="2033941"/>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969259"/>
            <a:ext cx="3779912" cy="1755885"/>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1064948"/>
            <a:ext cx="3779912" cy="1850020"/>
          </a:xfrm>
          <a:prstGeom prst="rect">
            <a:avLst/>
          </a:prstGeom>
        </p:spPr>
      </p:pic>
      <p:sp>
        <p:nvSpPr>
          <p:cNvPr id="14" name="Rectangle 13"/>
          <p:cNvSpPr/>
          <p:nvPr/>
        </p:nvSpPr>
        <p:spPr>
          <a:xfrm>
            <a:off x="3799408" y="1085642"/>
            <a:ext cx="5344592" cy="181588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400" b="1" u="sng" dirty="0">
                <a:latin typeface="Arial Narrow" panose="020B0606020202030204" pitchFamily="34" charset="0"/>
              </a:rPr>
              <a:t>Inference</a:t>
            </a:r>
            <a:r>
              <a:rPr lang="en-US" sz="1400" b="1" dirty="0">
                <a:latin typeface="Arial Narrow" panose="020B0606020202030204" pitchFamily="34" charset="0"/>
              </a:rPr>
              <a:t>:- (A) Mushroom having White gill color followed by Brown and yellow are taking the highest position as per the above </a:t>
            </a:r>
            <a:r>
              <a:rPr lang="en-US" sz="1400" b="1" dirty="0" err="1">
                <a:latin typeface="Arial Narrow" panose="020B0606020202030204" pitchFamily="34" charset="0"/>
              </a:rPr>
              <a:t>visuaiation</a:t>
            </a:r>
            <a:r>
              <a:rPr lang="en-US" sz="1400" b="1" dirty="0" smtClean="0">
                <a:latin typeface="Arial Narrow" panose="020B0606020202030204" pitchFamily="34" charset="0"/>
              </a:rPr>
              <a:t>.</a:t>
            </a:r>
          </a:p>
          <a:p>
            <a:endParaRPr lang="en-US" sz="1400" b="1" dirty="0">
              <a:latin typeface="Arial Narrow" panose="020B0606020202030204" pitchFamily="34" charset="0"/>
            </a:endParaRPr>
          </a:p>
          <a:p>
            <a:r>
              <a:rPr lang="en-US" sz="1400" b="1" dirty="0">
                <a:latin typeface="Arial Narrow" panose="020B0606020202030204" pitchFamily="34" charset="0"/>
              </a:rPr>
              <a:t>(B) Most of the Mushroom are seems to be come from Woods and Grasses </a:t>
            </a:r>
            <a:r>
              <a:rPr lang="en-US" sz="1400" b="1" dirty="0" err="1" smtClean="0">
                <a:latin typeface="Arial Narrow" panose="020B0606020202030204" pitchFamily="34" charset="0"/>
              </a:rPr>
              <a:t>area.Nothing</a:t>
            </a:r>
            <a:r>
              <a:rPr lang="en-US" sz="1400" b="1" dirty="0" smtClean="0">
                <a:latin typeface="Arial Narrow" panose="020B0606020202030204" pitchFamily="34" charset="0"/>
              </a:rPr>
              <a:t> has been coming from </a:t>
            </a:r>
            <a:r>
              <a:rPr lang="en-US" sz="1400" b="1" dirty="0" err="1" smtClean="0">
                <a:latin typeface="Arial Narrow" panose="020B0606020202030204" pitchFamily="34" charset="0"/>
              </a:rPr>
              <a:t>Paths,Urban</a:t>
            </a:r>
            <a:r>
              <a:rPr lang="en-US" sz="1400" b="1" dirty="0" smtClean="0">
                <a:latin typeface="Arial Narrow" panose="020B0606020202030204" pitchFamily="34" charset="0"/>
              </a:rPr>
              <a:t> &amp; Waste Zone.</a:t>
            </a:r>
          </a:p>
          <a:p>
            <a:endParaRPr lang="en-US" sz="1400" b="1" dirty="0">
              <a:latin typeface="Arial Narrow" panose="020B0606020202030204" pitchFamily="34" charset="0"/>
            </a:endParaRPr>
          </a:p>
          <a:p>
            <a:r>
              <a:rPr lang="en-US" sz="1400" b="1" dirty="0" smtClean="0">
                <a:latin typeface="Arial Narrow" panose="020B0606020202030204" pitchFamily="34" charset="0"/>
              </a:rPr>
              <a:t>(</a:t>
            </a:r>
            <a:r>
              <a:rPr lang="en-US" sz="1400" b="1" dirty="0">
                <a:latin typeface="Arial Narrow" panose="020B0606020202030204" pitchFamily="34" charset="0"/>
              </a:rPr>
              <a:t>C) Mushroom having No Rings are  strong having highest presence in the </a:t>
            </a:r>
            <a:r>
              <a:rPr lang="en-US" sz="1400" b="1" dirty="0" smtClean="0">
                <a:latin typeface="Arial Narrow" panose="020B0606020202030204" pitchFamily="34" charset="0"/>
              </a:rPr>
              <a:t>dataset.</a:t>
            </a:r>
            <a:endParaRPr lang="en-US" sz="1400" b="1" dirty="0">
              <a:latin typeface="Arial Narrow" panose="020B0606020202030204" pitchFamily="34" charset="0"/>
            </a:endParaRPr>
          </a:p>
        </p:txBody>
      </p:sp>
    </p:spTree>
    <p:extLst>
      <p:ext uri="{BB962C8B-B14F-4D97-AF65-F5344CB8AC3E}">
        <p14:creationId xmlns:p14="http://schemas.microsoft.com/office/powerpoint/2010/main" val="1072411557"/>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512" y="1268760"/>
            <a:ext cx="5472608" cy="5256584"/>
          </a:xfrm>
        </p:spPr>
      </p:pic>
      <p:sp>
        <p:nvSpPr>
          <p:cNvPr id="3" name="Title 2"/>
          <p:cNvSpPr>
            <a:spLocks noGrp="1"/>
          </p:cNvSpPr>
          <p:nvPr>
            <p:ph type="title"/>
          </p:nvPr>
        </p:nvSpPr>
        <p:spPr>
          <a:xfrm>
            <a:off x="2411760" y="-44482"/>
            <a:ext cx="7661196" cy="527926"/>
          </a:xfrm>
        </p:spPr>
        <p:txBody>
          <a:bodyPr>
            <a:noAutofit/>
          </a:bodyPr>
          <a:lstStyle/>
          <a:p>
            <a:r>
              <a:rPr lang="en-US" altLang="ko-KR" sz="3000" dirty="0" smtClean="0"/>
              <a:t>Exploratory </a:t>
            </a:r>
            <a:r>
              <a:rPr lang="en-US" altLang="ko-KR" sz="3000" dirty="0"/>
              <a:t>Data Analysis</a:t>
            </a:r>
            <a:endParaRPr lang="en-US" sz="3000" dirty="0"/>
          </a:p>
        </p:txBody>
      </p:sp>
      <p:sp>
        <p:nvSpPr>
          <p:cNvPr id="4" name="Rounded Rectangle 3"/>
          <p:cNvSpPr/>
          <p:nvPr/>
        </p:nvSpPr>
        <p:spPr>
          <a:xfrm>
            <a:off x="251520" y="476672"/>
            <a:ext cx="2376264" cy="504056"/>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ln w="0"/>
                <a:solidFill>
                  <a:schemeClr val="tx1"/>
                </a:solidFill>
                <a:effectLst>
                  <a:outerShdw blurRad="38100" dist="19050" dir="2700000" algn="tl" rotWithShape="0">
                    <a:schemeClr val="dk1">
                      <a:alpha val="40000"/>
                    </a:schemeClr>
                  </a:outerShdw>
                </a:effectLst>
              </a:rPr>
              <a:t>Multivariate Analysis</a:t>
            </a:r>
            <a:endParaRPr lang="en-US" dirty="0">
              <a:ln w="0"/>
              <a:solidFill>
                <a:schemeClr val="tx1"/>
              </a:solidFill>
              <a:effectLst>
                <a:outerShdw blurRad="38100" dist="19050" dir="2700000" algn="tl" rotWithShape="0">
                  <a:schemeClr val="dk1">
                    <a:alpha val="40000"/>
                  </a:schemeClr>
                </a:outerShdw>
              </a:effectLst>
            </a:endParaRPr>
          </a:p>
        </p:txBody>
      </p:sp>
      <p:sp>
        <p:nvSpPr>
          <p:cNvPr id="6" name="Rectangle 5"/>
          <p:cNvSpPr/>
          <p:nvPr/>
        </p:nvSpPr>
        <p:spPr>
          <a:xfrm>
            <a:off x="5508104" y="1412776"/>
            <a:ext cx="3635896" cy="181588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400" b="1" u="sng" dirty="0" err="1" smtClean="0"/>
              <a:t>Heatmap</a:t>
            </a:r>
            <a:r>
              <a:rPr lang="en-US" sz="1400" b="1" u="sng" dirty="0" smtClean="0"/>
              <a:t>:</a:t>
            </a:r>
            <a:r>
              <a:rPr lang="en-US" sz="1400" b="1" dirty="0" smtClean="0"/>
              <a:t> It is an interactive visualization tool which help us understand the correlation between variables.</a:t>
            </a:r>
          </a:p>
          <a:p>
            <a:endParaRPr lang="en-US" sz="1400" b="1" u="sng" dirty="0" smtClean="0"/>
          </a:p>
          <a:p>
            <a:r>
              <a:rPr lang="en-US" sz="1400" b="1" u="sng" dirty="0" smtClean="0"/>
              <a:t>Inference</a:t>
            </a:r>
            <a:r>
              <a:rPr lang="en-US" sz="1400" b="1" dirty="0" smtClean="0"/>
              <a:t>:- We found that the relationship and strength between variables which are stem width, stem height, </a:t>
            </a:r>
            <a:r>
              <a:rPr lang="en-US" sz="1400" b="1" dirty="0" err="1" smtClean="0"/>
              <a:t>Bruisies</a:t>
            </a:r>
            <a:r>
              <a:rPr lang="en-US" sz="1400" b="1" dirty="0" smtClean="0"/>
              <a:t>/Bleed, Gill-Attachment  with Cap Diameter</a:t>
            </a:r>
            <a:endParaRPr lang="en-US" sz="1400" b="1" dirty="0"/>
          </a:p>
        </p:txBody>
      </p:sp>
    </p:spTree>
    <p:extLst>
      <p:ext uri="{BB962C8B-B14F-4D97-AF65-F5344CB8AC3E}">
        <p14:creationId xmlns:p14="http://schemas.microsoft.com/office/powerpoint/2010/main" val="2487903398"/>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그룹 3"/>
          <p:cNvGrpSpPr/>
          <p:nvPr/>
        </p:nvGrpSpPr>
        <p:grpSpPr>
          <a:xfrm>
            <a:off x="238829" y="3872904"/>
            <a:ext cx="3109035" cy="1961149"/>
            <a:chOff x="674359" y="650687"/>
            <a:chExt cx="3109035" cy="1761506"/>
          </a:xfrm>
        </p:grpSpPr>
        <p:sp>
          <p:nvSpPr>
            <p:cNvPr id="10" name="Text Box 5"/>
            <p:cNvSpPr txBox="1">
              <a:spLocks noChangeArrowheads="1"/>
            </p:cNvSpPr>
            <p:nvPr/>
          </p:nvSpPr>
          <p:spPr bwMode="auto">
            <a:xfrm>
              <a:off x="674359" y="1072814"/>
              <a:ext cx="3109035" cy="91227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3000" b="1" dirty="0" smtClean="0">
                  <a:latin typeface="Algerian" panose="04020705040A02060702" pitchFamily="82" charset="0"/>
                  <a:ea typeface="맑은 고딕" pitchFamily="50" charset="-127"/>
                  <a:cs typeface="굴림" pitchFamily="50" charset="-127"/>
                </a:rPr>
                <a:t>Data</a:t>
              </a:r>
              <a:r>
                <a:rPr kumimoji="1" lang="en-US" altLang="ko-KR" sz="3000" b="1" dirty="0" smtClean="0">
                  <a:latin typeface="+mj-lt"/>
                  <a:ea typeface="맑은 고딕" pitchFamily="50" charset="-127"/>
                  <a:cs typeface="굴림" pitchFamily="50" charset="-127"/>
                </a:rPr>
                <a:t> </a:t>
              </a:r>
              <a:r>
                <a:rPr kumimoji="1" lang="en-US" altLang="ko-KR" sz="3000" b="1" dirty="0" smtClean="0">
                  <a:latin typeface="Algerian" panose="04020705040A02060702" pitchFamily="82" charset="0"/>
                  <a:ea typeface="맑은 고딕" pitchFamily="50" charset="-127"/>
                  <a:cs typeface="굴림" pitchFamily="50" charset="-127"/>
                </a:rPr>
                <a:t>Preprocessing</a:t>
              </a:r>
              <a:r>
                <a:rPr kumimoji="1" lang="en-US" altLang="ko-KR" sz="3000" b="1" dirty="0" smtClean="0">
                  <a:latin typeface="+mj-lt"/>
                  <a:ea typeface="맑은 고딕" pitchFamily="50" charset="-127"/>
                  <a:cs typeface="굴림" pitchFamily="50" charset="-127"/>
                </a:rPr>
                <a:t> </a:t>
              </a:r>
              <a:endParaRPr kumimoji="1" lang="en-US" altLang="ko-KR" sz="3000" b="1" dirty="0">
                <a:latin typeface="+mj-lt"/>
                <a:ea typeface="맑은 고딕" pitchFamily="50" charset="-127"/>
                <a:cs typeface="굴림" pitchFamily="50" charset="-127"/>
              </a:endParaRPr>
            </a:p>
          </p:txBody>
        </p:sp>
        <p:sp>
          <p:nvSpPr>
            <p:cNvPr id="12" name="직사각형 11"/>
            <p:cNvSpPr/>
            <p:nvPr/>
          </p:nvSpPr>
          <p:spPr>
            <a:xfrm>
              <a:off x="674359" y="2052814"/>
              <a:ext cx="3109035" cy="359379"/>
            </a:xfrm>
            <a:prstGeom prst="rect">
              <a:avLst/>
            </a:prstGeom>
          </p:spPr>
          <p:txBody>
            <a:bodyPr wrap="square">
              <a:spAutoFit/>
            </a:bodyPr>
            <a:lstStyle/>
            <a:p>
              <a:pPr lvl="0" algn="ctr">
                <a:lnSpc>
                  <a:spcPts val="1200"/>
                </a:lnSpc>
                <a:defRPr/>
              </a:pPr>
              <a:r>
                <a:rPr lang="en-US" altLang="ko-KR" sz="1300" b="1" dirty="0" smtClean="0">
                  <a:latin typeface="Garamond" panose="02020404030301010803" pitchFamily="18" charset="0"/>
                  <a:ea typeface="맑은 고딕" pitchFamily="50" charset="-127"/>
                  <a:cs typeface="굴림" pitchFamily="50" charset="-127"/>
                </a:rPr>
                <a:t>Here In this step we will prepare the data for model building and analysis.</a:t>
              </a:r>
              <a:endParaRPr lang="en-US" altLang="ko-KR" sz="1300" b="1" dirty="0">
                <a:latin typeface="Garamond" panose="02020404030301010803" pitchFamily="18" charset="0"/>
                <a:ea typeface="맑은 고딕" pitchFamily="50" charset="-127"/>
                <a:cs typeface="굴림" pitchFamily="50" charset="-127"/>
              </a:endParaRPr>
            </a:p>
          </p:txBody>
        </p:sp>
        <p:sp>
          <p:nvSpPr>
            <p:cNvPr id="11" name="Text Box 4"/>
            <p:cNvSpPr txBox="1">
              <a:spLocks noChangeArrowheads="1"/>
            </p:cNvSpPr>
            <p:nvPr/>
          </p:nvSpPr>
          <p:spPr bwMode="auto">
            <a:xfrm>
              <a:off x="1894430" y="650687"/>
              <a:ext cx="601447" cy="67651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smtClean="0">
                  <a:solidFill>
                    <a:schemeClr val="accent3">
                      <a:lumMod val="75000"/>
                    </a:schemeClr>
                  </a:solidFill>
                  <a:latin typeface="+mj-lt"/>
                  <a:ea typeface="맑은 고딕" pitchFamily="50" charset="-127"/>
                  <a:cs typeface="굴림" pitchFamily="50" charset="-127"/>
                </a:rPr>
                <a:t>03</a:t>
              </a:r>
              <a:endParaRPr kumimoji="1" lang="ko-KR" altLang="ko-KR" sz="3200" b="1" dirty="0">
                <a:solidFill>
                  <a:schemeClr val="accent3">
                    <a:lumMod val="75000"/>
                  </a:schemeClr>
                </a:solidFill>
                <a:latin typeface="+mj-lt"/>
                <a:ea typeface="맑은 고딕" pitchFamily="50" charset="-127"/>
                <a:cs typeface="굴림" pitchFamily="50" charset="-127"/>
              </a:endParaRPr>
            </a:p>
          </p:txBody>
        </p:sp>
      </p:grpSp>
      <p:sp>
        <p:nvSpPr>
          <p:cNvPr id="9" name="직사각형 11"/>
          <p:cNvSpPr/>
          <p:nvPr/>
        </p:nvSpPr>
        <p:spPr>
          <a:xfrm>
            <a:off x="5135488" y="3042225"/>
            <a:ext cx="2673424" cy="246221"/>
          </a:xfrm>
          <a:prstGeom prst="rect">
            <a:avLst/>
          </a:prstGeom>
        </p:spPr>
        <p:txBody>
          <a:bodyPr wrap="square">
            <a:spAutoFit/>
          </a:bodyPr>
          <a:lstStyle/>
          <a:p>
            <a:pPr lvl="0" algn="ctr">
              <a:lnSpc>
                <a:spcPts val="1200"/>
              </a:lnSpc>
              <a:defRPr/>
            </a:pPr>
            <a:endParaRPr lang="en-US" altLang="ko-KR" sz="1100" dirty="0">
              <a:solidFill>
                <a:schemeClr val="tx1">
                  <a:lumMod val="50000"/>
                  <a:lumOff val="50000"/>
                </a:schemeClr>
              </a:solidFill>
              <a:latin typeface="+mj-lt"/>
              <a:ea typeface="맑은 고딕" pitchFamily="50" charset="-127"/>
              <a:cs typeface="굴림" pitchFamily="50" charset="-127"/>
            </a:endParaRPr>
          </a:p>
        </p:txBody>
      </p:sp>
      <p:pic>
        <p:nvPicPr>
          <p:cNvPr id="2" name="Picture 1"/>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3995936" y="3907804"/>
            <a:ext cx="5133413" cy="2896736"/>
          </a:xfrm>
          <a:prstGeom prst="rect">
            <a:avLst/>
          </a:prstGeom>
        </p:spPr>
      </p:pic>
    </p:spTree>
    <p:extLst>
      <p:ext uri="{BB962C8B-B14F-4D97-AF65-F5344CB8AC3E}">
        <p14:creationId xmlns:p14="http://schemas.microsoft.com/office/powerpoint/2010/main" val="1344206866"/>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07504" y="1124744"/>
            <a:ext cx="9036496" cy="5472608"/>
          </a:xfrm>
          <a:effectLst>
            <a:glow rad="228600">
              <a:schemeClr val="accent3">
                <a:satMod val="175000"/>
                <a:alpha val="40000"/>
              </a:schemeClr>
            </a:glow>
            <a:outerShdw blurRad="40000" dist="20000" dir="5400000" rotWithShape="0">
              <a:srgbClr val="000000">
                <a:alpha val="38000"/>
              </a:srgbClr>
            </a:outerShdw>
          </a:effectLst>
        </p:spPr>
        <p:style>
          <a:lnRef idx="1">
            <a:schemeClr val="accent3"/>
          </a:lnRef>
          <a:fillRef idx="2">
            <a:schemeClr val="accent3"/>
          </a:fillRef>
          <a:effectRef idx="1">
            <a:schemeClr val="accent3"/>
          </a:effectRef>
          <a:fontRef idx="minor">
            <a:schemeClr val="dk1"/>
          </a:fontRef>
        </p:style>
        <p:txBody>
          <a:bodyPr>
            <a:noAutofit/>
          </a:bodyPr>
          <a:lstStyle/>
          <a:p>
            <a:endParaRPr lang="en-US" sz="1500" b="1" dirty="0" smtClean="0">
              <a:solidFill>
                <a:schemeClr val="tx1"/>
              </a:solidFill>
              <a:latin typeface="Arial Narrow" panose="020B0606020202030204" pitchFamily="34" charset="0"/>
            </a:endParaRPr>
          </a:p>
          <a:p>
            <a:r>
              <a:rPr lang="en-US" b="1" u="sng" dirty="0" smtClean="0">
                <a:solidFill>
                  <a:schemeClr val="tx1"/>
                </a:solidFill>
                <a:latin typeface="Arial Narrow" panose="020B0606020202030204" pitchFamily="34" charset="0"/>
              </a:rPr>
              <a:t>Missing Values</a:t>
            </a:r>
            <a:r>
              <a:rPr lang="en-US" b="1" dirty="0" smtClean="0">
                <a:solidFill>
                  <a:schemeClr val="tx1"/>
                </a:solidFill>
                <a:latin typeface="Arial Narrow" panose="020B0606020202030204" pitchFamily="34" charset="0"/>
              </a:rPr>
              <a:t>:-</a:t>
            </a:r>
            <a:r>
              <a:rPr lang="en-US" dirty="0" smtClean="0">
                <a:solidFill>
                  <a:schemeClr val="tx1"/>
                </a:solidFill>
                <a:latin typeface="Arial Narrow" panose="020B0606020202030204" pitchFamily="34" charset="0"/>
              </a:rPr>
              <a:t> Column having less than 40% missing values has been imputed with the help of  median and mode with respect to Categorical and Numerical Value. The columns on which imputation methods are applied are Cap-Shape, Cap-Surface, Gill-Attachment, Gill-Spacing, Gill-Color, Stem-Width, Stem-Color, Has-ring, Ring-type, Habitat, Season.</a:t>
            </a:r>
            <a:endParaRPr lang="en-US" b="1" dirty="0" smtClean="0">
              <a:solidFill>
                <a:schemeClr val="tx1"/>
              </a:solidFill>
              <a:latin typeface="Arial Narrow" panose="020B0606020202030204" pitchFamily="34" charset="0"/>
            </a:endParaRPr>
          </a:p>
          <a:p>
            <a:endParaRPr lang="en-US" dirty="0">
              <a:solidFill>
                <a:schemeClr val="tx1"/>
              </a:solidFill>
              <a:latin typeface="Arial Narrow" panose="020B0606020202030204" pitchFamily="34" charset="0"/>
            </a:endParaRPr>
          </a:p>
          <a:p>
            <a:r>
              <a:rPr lang="en-US" b="1" u="sng" dirty="0" smtClean="0">
                <a:solidFill>
                  <a:schemeClr val="tx1"/>
                </a:solidFill>
                <a:latin typeface="Arial Narrow" panose="020B0606020202030204" pitchFamily="34" charset="0"/>
              </a:rPr>
              <a:t>Dropping of </a:t>
            </a:r>
            <a:r>
              <a:rPr lang="en-US" b="1" u="sng" dirty="0">
                <a:solidFill>
                  <a:schemeClr val="tx1"/>
                </a:solidFill>
                <a:latin typeface="Arial Narrow" panose="020B0606020202030204" pitchFamily="34" charset="0"/>
              </a:rPr>
              <a:t> </a:t>
            </a:r>
            <a:r>
              <a:rPr lang="en-US" b="1" u="sng" dirty="0" smtClean="0">
                <a:solidFill>
                  <a:schemeClr val="tx1"/>
                </a:solidFill>
                <a:latin typeface="Arial Narrow" panose="020B0606020202030204" pitchFamily="34" charset="0"/>
              </a:rPr>
              <a:t>Columns</a:t>
            </a:r>
            <a:r>
              <a:rPr lang="en-US" b="1" dirty="0" smtClean="0">
                <a:solidFill>
                  <a:schemeClr val="tx1"/>
                </a:solidFill>
                <a:latin typeface="Arial Narrow" panose="020B0606020202030204" pitchFamily="34" charset="0"/>
              </a:rPr>
              <a:t>:- </a:t>
            </a:r>
            <a:r>
              <a:rPr lang="en-US" dirty="0" smtClean="0">
                <a:solidFill>
                  <a:schemeClr val="tx1"/>
                </a:solidFill>
                <a:latin typeface="Arial Narrow" panose="020B0606020202030204" pitchFamily="34" charset="0"/>
              </a:rPr>
              <a:t>Dropped columns which have missing values more than 40% which are Veil-</a:t>
            </a:r>
            <a:r>
              <a:rPr lang="en-US" dirty="0" err="1" smtClean="0">
                <a:solidFill>
                  <a:schemeClr val="tx1"/>
                </a:solidFill>
                <a:latin typeface="Arial Narrow" panose="020B0606020202030204" pitchFamily="34" charset="0"/>
              </a:rPr>
              <a:t>Colour</a:t>
            </a:r>
            <a:r>
              <a:rPr lang="en-US" dirty="0" smtClean="0">
                <a:solidFill>
                  <a:schemeClr val="tx1"/>
                </a:solidFill>
                <a:latin typeface="Arial Narrow" panose="020B0606020202030204" pitchFamily="34" charset="0"/>
              </a:rPr>
              <a:t>, Stem-Surface, Stem-, family name, Gill-Spacing, Veil-type , Stem-Root.</a:t>
            </a:r>
            <a:endParaRPr lang="en-US" dirty="0">
              <a:solidFill>
                <a:schemeClr val="tx1"/>
              </a:solidFill>
              <a:latin typeface="Arial Narrow" panose="020B0606020202030204" pitchFamily="34" charset="0"/>
            </a:endParaRPr>
          </a:p>
          <a:p>
            <a:endParaRPr lang="en-US" dirty="0">
              <a:solidFill>
                <a:schemeClr val="tx1"/>
              </a:solidFill>
              <a:latin typeface="Arial Narrow" panose="020B0606020202030204" pitchFamily="34" charset="0"/>
            </a:endParaRPr>
          </a:p>
          <a:p>
            <a:r>
              <a:rPr lang="en-US" b="1" u="sng" dirty="0" smtClean="0">
                <a:solidFill>
                  <a:schemeClr val="tx1"/>
                </a:solidFill>
                <a:latin typeface="Arial Narrow" panose="020B0606020202030204" pitchFamily="34" charset="0"/>
              </a:rPr>
              <a:t>Outlier Detection</a:t>
            </a:r>
            <a:r>
              <a:rPr lang="en-US" b="1" dirty="0" smtClean="0">
                <a:solidFill>
                  <a:schemeClr val="tx1"/>
                </a:solidFill>
                <a:latin typeface="Arial Narrow" panose="020B0606020202030204" pitchFamily="34" charset="0"/>
              </a:rPr>
              <a:t>:-</a:t>
            </a:r>
            <a:r>
              <a:rPr lang="en-US" dirty="0" smtClean="0">
                <a:solidFill>
                  <a:schemeClr val="tx1"/>
                </a:solidFill>
                <a:latin typeface="Arial Narrow" panose="020B0606020202030204" pitchFamily="34" charset="0"/>
              </a:rPr>
              <a:t>After carefully observation with the help of distribution plot and boxplot &amp; few research ,found that there are outlier presence in the dataset which are Stem-Width, stem height, cap –diameter. Which has been replaced with the help of IQR method.</a:t>
            </a:r>
          </a:p>
          <a:p>
            <a:endParaRPr lang="en-US" dirty="0" smtClean="0">
              <a:solidFill>
                <a:schemeClr val="tx1"/>
              </a:solidFill>
              <a:latin typeface="Arial Narrow" panose="020B0606020202030204" pitchFamily="34" charset="0"/>
            </a:endParaRPr>
          </a:p>
          <a:p>
            <a:r>
              <a:rPr lang="en-US" b="1" u="sng" dirty="0" smtClean="0">
                <a:solidFill>
                  <a:schemeClr val="tx1"/>
                </a:solidFill>
                <a:latin typeface="Arial Narrow" panose="020B0606020202030204" pitchFamily="34" charset="0"/>
              </a:rPr>
              <a:t>Encoding the data </a:t>
            </a:r>
            <a:r>
              <a:rPr lang="en-US" b="1" dirty="0" smtClean="0">
                <a:solidFill>
                  <a:schemeClr val="tx1"/>
                </a:solidFill>
                <a:latin typeface="Arial Narrow" panose="020B0606020202030204" pitchFamily="34" charset="0"/>
              </a:rPr>
              <a:t>:- </a:t>
            </a:r>
            <a:r>
              <a:rPr lang="en-US" dirty="0" smtClean="0">
                <a:solidFill>
                  <a:schemeClr val="tx1"/>
                </a:solidFill>
                <a:latin typeface="Arial Narrow" panose="020B0606020202030204" pitchFamily="34" charset="0"/>
              </a:rPr>
              <a:t>Label Encoding is the process to convert the text data into numerical data as machine will only use the numerical data to predict. So here Label encoder has been used for all object </a:t>
            </a:r>
            <a:r>
              <a:rPr lang="en-US" dirty="0" err="1" smtClean="0">
                <a:solidFill>
                  <a:schemeClr val="tx1"/>
                </a:solidFill>
                <a:latin typeface="Arial Narrow" panose="020B0606020202030204" pitchFamily="34" charset="0"/>
              </a:rPr>
              <a:t>dtypes’s</a:t>
            </a:r>
            <a:r>
              <a:rPr lang="en-US" dirty="0" smtClean="0">
                <a:solidFill>
                  <a:schemeClr val="tx1"/>
                </a:solidFill>
                <a:latin typeface="Arial Narrow" panose="020B0606020202030204" pitchFamily="34" charset="0"/>
              </a:rPr>
              <a:t> column. </a:t>
            </a:r>
          </a:p>
          <a:p>
            <a:endParaRPr lang="en-US" dirty="0">
              <a:solidFill>
                <a:schemeClr val="tx1"/>
              </a:solidFill>
              <a:latin typeface="Arial Narrow" panose="020B0606020202030204" pitchFamily="34" charset="0"/>
            </a:endParaRPr>
          </a:p>
          <a:p>
            <a:r>
              <a:rPr lang="en-US" b="1" u="sng" dirty="0" smtClean="0">
                <a:solidFill>
                  <a:schemeClr val="tx1"/>
                </a:solidFill>
                <a:latin typeface="Arial Narrow" panose="020B0606020202030204" pitchFamily="34" charset="0"/>
              </a:rPr>
              <a:t>Scaling the features</a:t>
            </a:r>
            <a:r>
              <a:rPr lang="en-US" b="1" dirty="0" smtClean="0">
                <a:solidFill>
                  <a:schemeClr val="tx1"/>
                </a:solidFill>
                <a:latin typeface="Arial Narrow" panose="020B0606020202030204" pitchFamily="34" charset="0"/>
              </a:rPr>
              <a:t>:- </a:t>
            </a:r>
            <a:r>
              <a:rPr lang="en-US" dirty="0" smtClean="0">
                <a:solidFill>
                  <a:schemeClr val="tx1"/>
                </a:solidFill>
                <a:latin typeface="Arial Narrow" panose="020B0606020202030204" pitchFamily="34" charset="0"/>
              </a:rPr>
              <a:t>All the values in the data scale are of differenet </a:t>
            </a:r>
            <a:r>
              <a:rPr lang="en-US" dirty="0" err="1" smtClean="0">
                <a:solidFill>
                  <a:schemeClr val="tx1"/>
                </a:solidFill>
                <a:latin typeface="Arial Narrow" panose="020B0606020202030204" pitchFamily="34" charset="0"/>
              </a:rPr>
              <a:t>scale,In</a:t>
            </a:r>
            <a:r>
              <a:rPr lang="en-US" dirty="0" smtClean="0">
                <a:solidFill>
                  <a:schemeClr val="tx1"/>
                </a:solidFill>
                <a:latin typeface="Arial Narrow" panose="020B0606020202030204" pitchFamily="34" charset="0"/>
              </a:rPr>
              <a:t> order to remove the bias from the feature we used </a:t>
            </a:r>
            <a:r>
              <a:rPr lang="en-US" dirty="0" err="1" smtClean="0">
                <a:solidFill>
                  <a:schemeClr val="tx1"/>
                </a:solidFill>
                <a:latin typeface="Arial Narrow" panose="020B0606020202030204" pitchFamily="34" charset="0"/>
              </a:rPr>
              <a:t>standat</a:t>
            </a:r>
            <a:r>
              <a:rPr lang="en-US" dirty="0" smtClean="0">
                <a:solidFill>
                  <a:schemeClr val="tx1"/>
                </a:solidFill>
                <a:latin typeface="Arial Narrow" panose="020B0606020202030204" pitchFamily="34" charset="0"/>
              </a:rPr>
              <a:t> scalar.</a:t>
            </a:r>
          </a:p>
        </p:txBody>
      </p:sp>
      <p:sp>
        <p:nvSpPr>
          <p:cNvPr id="3" name="Title 2"/>
          <p:cNvSpPr>
            <a:spLocks noGrp="1"/>
          </p:cNvSpPr>
          <p:nvPr>
            <p:ph type="title"/>
          </p:nvPr>
        </p:nvSpPr>
        <p:spPr>
          <a:xfrm>
            <a:off x="3059832" y="116632"/>
            <a:ext cx="7661196" cy="527926"/>
          </a:xfrm>
        </p:spPr>
        <p:txBody>
          <a:bodyPr>
            <a:noAutofit/>
          </a:bodyPr>
          <a:lstStyle/>
          <a:p>
            <a:r>
              <a:rPr lang="en-US" altLang="ko-KR" sz="3000" dirty="0" smtClean="0"/>
              <a:t>Data Preprocessing </a:t>
            </a:r>
            <a:endParaRPr lang="en-US" sz="3000" dirty="0"/>
          </a:p>
        </p:txBody>
      </p:sp>
    </p:spTree>
    <p:extLst>
      <p:ext uri="{BB962C8B-B14F-4D97-AF65-F5344CB8AC3E}">
        <p14:creationId xmlns:p14="http://schemas.microsoft.com/office/powerpoint/2010/main" val="1828198928"/>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그룹 3"/>
          <p:cNvGrpSpPr/>
          <p:nvPr/>
        </p:nvGrpSpPr>
        <p:grpSpPr>
          <a:xfrm>
            <a:off x="107504" y="4400569"/>
            <a:ext cx="3635897" cy="2029977"/>
            <a:chOff x="560228" y="1236972"/>
            <a:chExt cx="3321370" cy="2348424"/>
          </a:xfrm>
        </p:grpSpPr>
        <p:sp>
          <p:nvSpPr>
            <p:cNvPr id="10" name="Text Box 5"/>
            <p:cNvSpPr txBox="1">
              <a:spLocks noChangeArrowheads="1"/>
            </p:cNvSpPr>
            <p:nvPr/>
          </p:nvSpPr>
          <p:spPr bwMode="auto">
            <a:xfrm>
              <a:off x="741803" y="1778234"/>
              <a:ext cx="3041591" cy="110378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2800" b="1" dirty="0" smtClean="0">
                  <a:latin typeface="Algerian" panose="04020705040A02060702" pitchFamily="82" charset="0"/>
                  <a:ea typeface="맑은 고딕" pitchFamily="50" charset="-127"/>
                  <a:cs typeface="굴림" pitchFamily="50" charset="-127"/>
                </a:rPr>
                <a:t>Model Building &amp; Comparison</a:t>
              </a:r>
              <a:endParaRPr kumimoji="1" lang="en-US" altLang="ko-KR" sz="2800" b="1" dirty="0">
                <a:latin typeface="Algerian" panose="04020705040A02060702" pitchFamily="82" charset="0"/>
                <a:ea typeface="맑은 고딕" pitchFamily="50" charset="-127"/>
                <a:cs typeface="굴림" pitchFamily="50" charset="-127"/>
              </a:endParaRPr>
            </a:p>
          </p:txBody>
        </p:sp>
        <p:sp>
          <p:nvSpPr>
            <p:cNvPr id="12" name="직사각형 11"/>
            <p:cNvSpPr/>
            <p:nvPr/>
          </p:nvSpPr>
          <p:spPr>
            <a:xfrm>
              <a:off x="560228" y="2944491"/>
              <a:ext cx="3321370" cy="640905"/>
            </a:xfrm>
            <a:prstGeom prst="rect">
              <a:avLst/>
            </a:prstGeom>
          </p:spPr>
          <p:txBody>
            <a:bodyPr wrap="square">
              <a:spAutoFit/>
            </a:bodyPr>
            <a:lstStyle/>
            <a:p>
              <a:pPr lvl="0" algn="ctr">
                <a:lnSpc>
                  <a:spcPts val="1200"/>
                </a:lnSpc>
                <a:defRPr/>
              </a:pPr>
              <a:r>
                <a:rPr lang="en-US" altLang="ko-KR" sz="1200" dirty="0" smtClean="0">
                  <a:latin typeface="Garamond" panose="02020404030301010803" pitchFamily="18" charset="0"/>
                  <a:ea typeface="맑은 고딕" pitchFamily="50" charset="-127"/>
                  <a:cs typeface="굴림" pitchFamily="50" charset="-127"/>
                </a:rPr>
                <a:t>This steps basically allows various algorithm to learn from historical data patterns, find out relations. It also provides insights and solutions to complex problems.</a:t>
              </a:r>
              <a:endParaRPr lang="en-US" altLang="ko-KR" sz="1200" dirty="0">
                <a:latin typeface="Garamond" panose="02020404030301010803" pitchFamily="18" charset="0"/>
                <a:ea typeface="맑은 고딕" pitchFamily="50" charset="-127"/>
                <a:cs typeface="굴림" pitchFamily="50" charset="-127"/>
              </a:endParaRPr>
            </a:p>
          </p:txBody>
        </p:sp>
        <p:sp>
          <p:nvSpPr>
            <p:cNvPr id="11" name="Text Box 4"/>
            <p:cNvSpPr txBox="1">
              <a:spLocks noChangeArrowheads="1"/>
            </p:cNvSpPr>
            <p:nvPr/>
          </p:nvSpPr>
          <p:spPr bwMode="auto">
            <a:xfrm>
              <a:off x="1777791" y="1236972"/>
              <a:ext cx="601447" cy="67651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smtClean="0">
                  <a:solidFill>
                    <a:schemeClr val="accent3">
                      <a:lumMod val="75000"/>
                    </a:schemeClr>
                  </a:solidFill>
                  <a:latin typeface="+mj-lt"/>
                  <a:ea typeface="맑은 고딕" pitchFamily="50" charset="-127"/>
                  <a:cs typeface="굴림" pitchFamily="50" charset="-127"/>
                </a:rPr>
                <a:t>04</a:t>
              </a:r>
              <a:endParaRPr kumimoji="1" lang="ko-KR" altLang="ko-KR" sz="3200" b="1" dirty="0">
                <a:solidFill>
                  <a:schemeClr val="accent3">
                    <a:lumMod val="75000"/>
                  </a:schemeClr>
                </a:solidFill>
                <a:latin typeface="+mj-lt"/>
                <a:ea typeface="맑은 고딕" pitchFamily="50" charset="-127"/>
                <a:cs typeface="굴림" pitchFamily="50" charset="-127"/>
              </a:endParaRPr>
            </a:p>
          </p:txBody>
        </p:sp>
      </p:grpSp>
      <p:sp>
        <p:nvSpPr>
          <p:cNvPr id="9" name="직사각형 11"/>
          <p:cNvSpPr/>
          <p:nvPr/>
        </p:nvSpPr>
        <p:spPr>
          <a:xfrm>
            <a:off x="5135488" y="3042225"/>
            <a:ext cx="2673424" cy="246221"/>
          </a:xfrm>
          <a:prstGeom prst="rect">
            <a:avLst/>
          </a:prstGeom>
        </p:spPr>
        <p:txBody>
          <a:bodyPr wrap="square">
            <a:spAutoFit/>
          </a:bodyPr>
          <a:lstStyle/>
          <a:p>
            <a:pPr lvl="0" algn="ctr">
              <a:lnSpc>
                <a:spcPts val="1200"/>
              </a:lnSpc>
              <a:defRPr/>
            </a:pPr>
            <a:endParaRPr lang="en-US" altLang="ko-KR" sz="1100" dirty="0">
              <a:solidFill>
                <a:schemeClr val="tx1">
                  <a:lumMod val="50000"/>
                  <a:lumOff val="50000"/>
                </a:schemeClr>
              </a:solidFill>
              <a:latin typeface="+mj-lt"/>
              <a:ea typeface="맑은 고딕" pitchFamily="50" charset="-127"/>
              <a:cs typeface="굴림" pitchFamily="50" charset="-127"/>
            </a:endParaRPr>
          </a:p>
        </p:txBody>
      </p:sp>
      <p:pic>
        <p:nvPicPr>
          <p:cNvPr id="2" name="Picture 1"/>
          <p:cNvPicPr>
            <a:picLocks noChangeAspect="1"/>
          </p:cNvPicPr>
          <p:nvPr/>
        </p:nvPicPr>
        <p:blipFill rotWithShape="1">
          <a:blip r:embed="rId3">
            <a:duotone>
              <a:schemeClr val="accent3">
                <a:shade val="45000"/>
                <a:satMod val="135000"/>
              </a:schemeClr>
              <a:prstClr val="white"/>
            </a:duotone>
            <a:extLst>
              <a:ext uri="{28A0092B-C50C-407E-A947-70E740481C1C}">
                <a14:useLocalDpi xmlns:a14="http://schemas.microsoft.com/office/drawing/2010/main" val="0"/>
              </a:ext>
            </a:extLst>
          </a:blip>
          <a:srcRect l="14553" r="4014"/>
          <a:stretch/>
        </p:blipFill>
        <p:spPr>
          <a:xfrm>
            <a:off x="4283968" y="3884441"/>
            <a:ext cx="4824536" cy="2973559"/>
          </a:xfrm>
          <a:prstGeom prst="rect">
            <a:avLst/>
          </a:prstGeom>
        </p:spPr>
      </p:pic>
    </p:spTree>
    <p:extLst>
      <p:ext uri="{BB962C8B-B14F-4D97-AF65-F5344CB8AC3E}">
        <p14:creationId xmlns:p14="http://schemas.microsoft.com/office/powerpoint/2010/main" val="568859628"/>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19526" y="256353"/>
            <a:ext cx="7661196" cy="527926"/>
          </a:xfrm>
        </p:spPr>
        <p:txBody>
          <a:bodyPr>
            <a:noAutofit/>
          </a:bodyPr>
          <a:lstStyle/>
          <a:p>
            <a:r>
              <a:rPr lang="en-US" altLang="ko-KR" sz="3100" dirty="0" smtClean="0"/>
              <a:t>Model Building</a:t>
            </a:r>
            <a:endParaRPr lang="en-US" sz="3100" dirty="0"/>
          </a:p>
        </p:txBody>
      </p:sp>
      <p:pic>
        <p:nvPicPr>
          <p:cNvPr id="5" name="Picture 4"/>
          <p:cNvPicPr>
            <a:picLocks noChangeAspect="1"/>
          </p:cNvPicPr>
          <p:nvPr/>
        </p:nvPicPr>
        <p:blipFill rotWithShape="1">
          <a:blip r:embed="rId2" cstate="print">
            <a:duotone>
              <a:prstClr val="black"/>
              <a:srgbClr val="B6F573">
                <a:tint val="45000"/>
                <a:satMod val="400000"/>
              </a:srgbClr>
            </a:duotone>
            <a:extLst>
              <a:ext uri="{28A0092B-C50C-407E-A947-70E740481C1C}">
                <a14:useLocalDpi xmlns:a14="http://schemas.microsoft.com/office/drawing/2010/main" val="0"/>
              </a:ext>
            </a:extLst>
          </a:blip>
          <a:srcRect l="15553" t="21535" r="15038" b="4858"/>
          <a:stretch/>
        </p:blipFill>
        <p:spPr>
          <a:xfrm>
            <a:off x="29344" y="2149981"/>
            <a:ext cx="4320480" cy="4447372"/>
          </a:xfrm>
          <a:prstGeom prst="rect">
            <a:avLst/>
          </a:prstGeom>
        </p:spPr>
      </p:pic>
      <p:sp>
        <p:nvSpPr>
          <p:cNvPr id="6" name="Rectangle 5"/>
          <p:cNvSpPr/>
          <p:nvPr/>
        </p:nvSpPr>
        <p:spPr>
          <a:xfrm>
            <a:off x="4349824" y="2149981"/>
            <a:ext cx="4794176" cy="4447371"/>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marL="342900" indent="-342900">
              <a:buFont typeface="Wingdings" panose="05000000000000000000" pitchFamily="2" charset="2"/>
              <a:buChar char="Ø"/>
            </a:pPr>
            <a:endParaRPr lang="en-US" sz="1400" dirty="0"/>
          </a:p>
          <a:p>
            <a:pPr marL="342900" indent="-342900">
              <a:buFont typeface="Wingdings" panose="05000000000000000000" pitchFamily="2" charset="2"/>
              <a:buChar char="Ø"/>
            </a:pPr>
            <a:r>
              <a:rPr lang="en-US" sz="1500" b="1" dirty="0" smtClean="0">
                <a:solidFill>
                  <a:schemeClr val="tx1"/>
                </a:solidFill>
                <a:latin typeface="Arial Narrow" panose="020B0606020202030204" pitchFamily="34" charset="0"/>
              </a:rPr>
              <a:t>It can be used for both Classification &amp; Regression problem </a:t>
            </a:r>
          </a:p>
          <a:p>
            <a:pPr marL="342900" indent="-342900">
              <a:buFont typeface="Wingdings" panose="05000000000000000000" pitchFamily="2" charset="2"/>
              <a:buChar char="Ø"/>
            </a:pPr>
            <a:endParaRPr lang="en-US" sz="1500" b="1" dirty="0">
              <a:solidFill>
                <a:schemeClr val="tx1"/>
              </a:solidFill>
              <a:latin typeface="Arial Narrow" panose="020B0606020202030204" pitchFamily="34" charset="0"/>
            </a:endParaRPr>
          </a:p>
          <a:p>
            <a:pPr marL="342900" indent="-342900">
              <a:buFont typeface="Wingdings" panose="05000000000000000000" pitchFamily="2" charset="2"/>
              <a:buChar char="Ø"/>
            </a:pPr>
            <a:r>
              <a:rPr lang="en-US" sz="1500" b="1" dirty="0" smtClean="0">
                <a:solidFill>
                  <a:schemeClr val="tx1"/>
                </a:solidFill>
                <a:latin typeface="Arial Narrow" panose="020B0606020202030204" pitchFamily="34" charset="0"/>
              </a:rPr>
              <a:t>It is an ensemble technique that combines multiple decision trees to train and predict the output.</a:t>
            </a:r>
          </a:p>
          <a:p>
            <a:pPr marL="342900" indent="-342900">
              <a:buFont typeface="Wingdings" panose="05000000000000000000" pitchFamily="2" charset="2"/>
              <a:buChar char="Ø"/>
            </a:pPr>
            <a:endParaRPr lang="en-US" sz="1500" b="1" dirty="0">
              <a:solidFill>
                <a:schemeClr val="tx1"/>
              </a:solidFill>
              <a:latin typeface="Arial Narrow" panose="020B0606020202030204" pitchFamily="34" charset="0"/>
            </a:endParaRPr>
          </a:p>
          <a:p>
            <a:pPr marL="342900" indent="-342900">
              <a:buFont typeface="Wingdings" panose="05000000000000000000" pitchFamily="2" charset="2"/>
              <a:buChar char="Ø"/>
            </a:pPr>
            <a:r>
              <a:rPr lang="en-US" sz="1500" b="1" dirty="0" smtClean="0">
                <a:solidFill>
                  <a:schemeClr val="tx1"/>
                </a:solidFill>
                <a:latin typeface="Arial Narrow" panose="020B0606020202030204" pitchFamily="34" charset="0"/>
              </a:rPr>
              <a:t>For the classification task each decision tree gives the output  class and the final output class is selected as per voting and if it’s a regression problem then it calculates the average(mean) of all the output.</a:t>
            </a:r>
          </a:p>
          <a:p>
            <a:pPr marL="342900" indent="-342900">
              <a:buFont typeface="Wingdings" panose="05000000000000000000" pitchFamily="2" charset="2"/>
              <a:buChar char="Ø"/>
            </a:pPr>
            <a:endParaRPr lang="en-US" sz="1500" b="1" dirty="0" smtClean="0">
              <a:solidFill>
                <a:schemeClr val="tx1"/>
              </a:solidFill>
              <a:latin typeface="Arial Narrow" panose="020B0606020202030204" pitchFamily="34" charset="0"/>
            </a:endParaRPr>
          </a:p>
          <a:p>
            <a:pPr marL="342900" indent="-342900">
              <a:buFont typeface="Wingdings" panose="05000000000000000000" pitchFamily="2" charset="2"/>
              <a:buChar char="Ø"/>
            </a:pPr>
            <a:r>
              <a:rPr lang="en-US" sz="1500" b="1" dirty="0" smtClean="0">
                <a:solidFill>
                  <a:schemeClr val="tx1"/>
                </a:solidFill>
                <a:latin typeface="Arial Narrow" panose="020B0606020202030204" pitchFamily="34" charset="0"/>
              </a:rPr>
              <a:t>It can reduce the overfitting problem and can provide high accuracy in </a:t>
            </a:r>
            <a:r>
              <a:rPr lang="en-US" sz="1500" b="1" dirty="0" err="1" smtClean="0">
                <a:solidFill>
                  <a:schemeClr val="tx1"/>
                </a:solidFill>
                <a:latin typeface="Arial Narrow" panose="020B0606020202030204" pitchFamily="34" charset="0"/>
              </a:rPr>
              <a:t>th</a:t>
            </a:r>
            <a:r>
              <a:rPr lang="en-US" sz="1500" b="1" dirty="0" smtClean="0">
                <a:solidFill>
                  <a:schemeClr val="tx1"/>
                </a:solidFill>
                <a:latin typeface="Arial Narrow" panose="020B0606020202030204" pitchFamily="34" charset="0"/>
              </a:rPr>
              <a:t> result as it aggregates </a:t>
            </a:r>
            <a:r>
              <a:rPr lang="en-US" sz="1500" b="1" dirty="0">
                <a:solidFill>
                  <a:schemeClr val="tx1"/>
                </a:solidFill>
                <a:latin typeface="Arial Narrow" panose="020B0606020202030204" pitchFamily="34" charset="0"/>
              </a:rPr>
              <a:t>of multiple decision trees and the reduction of variance and overfitting</a:t>
            </a:r>
            <a:r>
              <a:rPr lang="en-US" sz="1500" b="1" dirty="0" smtClean="0">
                <a:solidFill>
                  <a:schemeClr val="tx1"/>
                </a:solidFill>
                <a:latin typeface="Arial Narrow" panose="020B0606020202030204" pitchFamily="34" charset="0"/>
              </a:rPr>
              <a:t>.</a:t>
            </a:r>
          </a:p>
          <a:p>
            <a:pPr marL="342900" indent="-342900">
              <a:buFont typeface="Wingdings" panose="05000000000000000000" pitchFamily="2" charset="2"/>
              <a:buChar char="Ø"/>
            </a:pPr>
            <a:endParaRPr lang="en-US" sz="1500" b="1" dirty="0">
              <a:solidFill>
                <a:schemeClr val="tx1"/>
              </a:solidFill>
              <a:latin typeface="Arial Narrow" panose="020B0606020202030204" pitchFamily="34" charset="0"/>
            </a:endParaRPr>
          </a:p>
          <a:p>
            <a:pPr marL="342900" indent="-342900">
              <a:buFont typeface="Wingdings" panose="05000000000000000000" pitchFamily="2" charset="2"/>
              <a:buChar char="Ø"/>
            </a:pPr>
            <a:r>
              <a:rPr lang="en-US" sz="1500" b="1" dirty="0" smtClean="0">
                <a:solidFill>
                  <a:schemeClr val="tx1"/>
                </a:solidFill>
                <a:latin typeface="Arial Narrow" panose="020B0606020202030204" pitchFamily="34" charset="0"/>
              </a:rPr>
              <a:t>We can check the feature importance with the help of random forest and it can handle large dataset.</a:t>
            </a:r>
            <a:endParaRPr lang="en-US" sz="1400" dirty="0"/>
          </a:p>
          <a:p>
            <a:endParaRPr lang="en-US" sz="1400" dirty="0"/>
          </a:p>
        </p:txBody>
      </p:sp>
      <p:sp>
        <p:nvSpPr>
          <p:cNvPr id="7" name="Rounded Rectangle 6"/>
          <p:cNvSpPr/>
          <p:nvPr/>
        </p:nvSpPr>
        <p:spPr>
          <a:xfrm>
            <a:off x="1475656" y="1056804"/>
            <a:ext cx="6234844" cy="576064"/>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2000" b="1" dirty="0" smtClean="0">
                <a:solidFill>
                  <a:schemeClr val="tx1"/>
                </a:solidFill>
                <a:latin typeface="Bahnschrift Light SemiCondensed" panose="020B0502040204020203" pitchFamily="34" charset="0"/>
              </a:rPr>
              <a:t>Random Forest Machine Learning Supervised Algorithm</a:t>
            </a:r>
            <a:endParaRPr lang="en-US" sz="2000" b="1" dirty="0">
              <a:solidFill>
                <a:schemeClr val="tx1"/>
              </a:solidFill>
              <a:latin typeface="Bahnschrift Light SemiCondensed" panose="020B0502040204020203" pitchFamily="34" charset="0"/>
            </a:endParaRPr>
          </a:p>
        </p:txBody>
      </p:sp>
    </p:spTree>
    <p:extLst>
      <p:ext uri="{BB962C8B-B14F-4D97-AF65-F5344CB8AC3E}">
        <p14:creationId xmlns:p14="http://schemas.microsoft.com/office/powerpoint/2010/main" val="2920601226"/>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그룹 3"/>
          <p:cNvGrpSpPr/>
          <p:nvPr/>
        </p:nvGrpSpPr>
        <p:grpSpPr>
          <a:xfrm>
            <a:off x="306273" y="4404791"/>
            <a:ext cx="3185607" cy="1983675"/>
            <a:chOff x="741803" y="1241857"/>
            <a:chExt cx="3185607" cy="2294859"/>
          </a:xfrm>
        </p:grpSpPr>
        <p:sp>
          <p:nvSpPr>
            <p:cNvPr id="10" name="Text Box 5"/>
            <p:cNvSpPr txBox="1">
              <a:spLocks noChangeArrowheads="1"/>
            </p:cNvSpPr>
            <p:nvPr/>
          </p:nvSpPr>
          <p:spPr bwMode="auto">
            <a:xfrm>
              <a:off x="741803" y="1778234"/>
              <a:ext cx="3041591" cy="110378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2800" b="1" dirty="0" smtClean="0">
                  <a:latin typeface="Algerian" panose="04020705040A02060702" pitchFamily="82" charset="0"/>
                  <a:ea typeface="맑은 고딕" pitchFamily="50" charset="-127"/>
                  <a:cs typeface="굴림" pitchFamily="50" charset="-127"/>
                </a:rPr>
                <a:t>Predictions &amp; Matrices</a:t>
              </a:r>
              <a:endParaRPr kumimoji="1" lang="en-US" altLang="ko-KR" sz="2800" b="1" dirty="0">
                <a:latin typeface="Algerian" panose="04020705040A02060702" pitchFamily="82" charset="0"/>
                <a:ea typeface="맑은 고딕" pitchFamily="50" charset="-127"/>
                <a:cs typeface="굴림" pitchFamily="50" charset="-127"/>
              </a:endParaRPr>
            </a:p>
          </p:txBody>
        </p:sp>
        <p:sp>
          <p:nvSpPr>
            <p:cNvPr id="12" name="직사각형 11"/>
            <p:cNvSpPr/>
            <p:nvPr/>
          </p:nvSpPr>
          <p:spPr>
            <a:xfrm>
              <a:off x="741803" y="2882014"/>
              <a:ext cx="3185607" cy="654702"/>
            </a:xfrm>
            <a:prstGeom prst="rect">
              <a:avLst/>
            </a:prstGeom>
          </p:spPr>
          <p:txBody>
            <a:bodyPr wrap="square">
              <a:spAutoFit/>
            </a:bodyPr>
            <a:lstStyle/>
            <a:p>
              <a:pPr lvl="0" algn="ctr">
                <a:lnSpc>
                  <a:spcPts val="1200"/>
                </a:lnSpc>
                <a:defRPr/>
              </a:pPr>
              <a:r>
                <a:rPr lang="en-US" altLang="ko-KR" sz="1400" dirty="0" smtClean="0">
                  <a:latin typeface="Garamond" panose="02020404030301010803" pitchFamily="18" charset="0"/>
                  <a:ea typeface="맑은 고딕" pitchFamily="50" charset="-127"/>
                  <a:cs typeface="굴림" pitchFamily="50" charset="-127"/>
                </a:rPr>
                <a:t>After the successful model building ,here we get prediction of our future data and to measure the accuracy we use matrices .</a:t>
              </a:r>
              <a:endParaRPr lang="en-US" altLang="ko-KR" sz="1400" dirty="0">
                <a:latin typeface="Garamond" panose="02020404030301010803" pitchFamily="18" charset="0"/>
                <a:ea typeface="맑은 고딕" pitchFamily="50" charset="-127"/>
                <a:cs typeface="굴림" pitchFamily="50" charset="-127"/>
              </a:endParaRPr>
            </a:p>
          </p:txBody>
        </p:sp>
        <p:sp>
          <p:nvSpPr>
            <p:cNvPr id="11" name="Text Box 4"/>
            <p:cNvSpPr txBox="1">
              <a:spLocks noChangeArrowheads="1"/>
            </p:cNvSpPr>
            <p:nvPr/>
          </p:nvSpPr>
          <p:spPr bwMode="auto">
            <a:xfrm>
              <a:off x="2078515" y="1241857"/>
              <a:ext cx="601447" cy="67651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smtClean="0">
                  <a:solidFill>
                    <a:schemeClr val="accent3">
                      <a:lumMod val="75000"/>
                    </a:schemeClr>
                  </a:solidFill>
                  <a:latin typeface="+mj-lt"/>
                  <a:ea typeface="맑은 고딕" pitchFamily="50" charset="-127"/>
                  <a:cs typeface="굴림" pitchFamily="50" charset="-127"/>
                </a:rPr>
                <a:t>05</a:t>
              </a:r>
              <a:endParaRPr kumimoji="1" lang="ko-KR" altLang="ko-KR" sz="3200" b="1" dirty="0">
                <a:solidFill>
                  <a:schemeClr val="accent3">
                    <a:lumMod val="75000"/>
                  </a:schemeClr>
                </a:solidFill>
                <a:latin typeface="+mj-lt"/>
                <a:ea typeface="맑은 고딕" pitchFamily="50" charset="-127"/>
                <a:cs typeface="굴림" pitchFamily="50" charset="-127"/>
              </a:endParaRPr>
            </a:p>
          </p:txBody>
        </p:sp>
      </p:grpSp>
      <p:sp>
        <p:nvSpPr>
          <p:cNvPr id="9" name="직사각형 11"/>
          <p:cNvSpPr/>
          <p:nvPr/>
        </p:nvSpPr>
        <p:spPr>
          <a:xfrm>
            <a:off x="5135488" y="3042225"/>
            <a:ext cx="2673424" cy="246221"/>
          </a:xfrm>
          <a:prstGeom prst="rect">
            <a:avLst/>
          </a:prstGeom>
        </p:spPr>
        <p:txBody>
          <a:bodyPr wrap="square">
            <a:spAutoFit/>
          </a:bodyPr>
          <a:lstStyle/>
          <a:p>
            <a:pPr lvl="0" algn="ctr">
              <a:lnSpc>
                <a:spcPts val="1200"/>
              </a:lnSpc>
              <a:defRPr/>
            </a:pPr>
            <a:endParaRPr lang="en-US" altLang="ko-KR" sz="1100" dirty="0">
              <a:solidFill>
                <a:schemeClr val="tx1">
                  <a:lumMod val="50000"/>
                  <a:lumOff val="50000"/>
                </a:schemeClr>
              </a:solidFill>
              <a:latin typeface="+mj-lt"/>
              <a:ea typeface="맑은 고딕" pitchFamily="50" charset="-127"/>
              <a:cs typeface="굴림" pitchFamily="50" charset="-127"/>
            </a:endParaRPr>
          </a:p>
        </p:txBody>
      </p:sp>
      <p:pic>
        <p:nvPicPr>
          <p:cNvPr id="2" name="Picture 1"/>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4211960" y="4725144"/>
            <a:ext cx="4932040" cy="2160240"/>
          </a:xfrm>
          <a:prstGeom prst="rect">
            <a:avLst/>
          </a:prstGeom>
        </p:spPr>
      </p:pic>
    </p:spTree>
    <p:extLst>
      <p:ext uri="{BB962C8B-B14F-4D97-AF65-F5344CB8AC3E}">
        <p14:creationId xmlns:p14="http://schemas.microsoft.com/office/powerpoint/2010/main" val="707829340"/>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611560" y="476672"/>
            <a:ext cx="2376264" cy="553998"/>
          </a:xfrm>
          <a:prstGeom prst="rect">
            <a:avLst/>
          </a:prstGeom>
          <a:noFill/>
        </p:spPr>
        <p:txBody>
          <a:bodyPr wrap="square" rtlCol="0">
            <a:spAutoFit/>
          </a:bodyPr>
          <a:lstStyle/>
          <a:p>
            <a:pPr algn="ctr"/>
            <a:r>
              <a:rPr lang="en-US" altLang="ko-KR" sz="3000" b="1" dirty="0">
                <a:solidFill>
                  <a:schemeClr val="accent3">
                    <a:lumMod val="50000"/>
                  </a:schemeClr>
                </a:solidFill>
                <a:latin typeface="+mj-lt"/>
                <a:ea typeface="맑은 고딕" pitchFamily="50" charset="-127"/>
              </a:rPr>
              <a:t>CONTENTS</a:t>
            </a:r>
            <a:endParaRPr lang="ko-KR" altLang="en-US" sz="3000" b="1" dirty="0">
              <a:solidFill>
                <a:schemeClr val="accent3">
                  <a:lumMod val="50000"/>
                </a:schemeClr>
              </a:solidFill>
              <a:latin typeface="+mj-lt"/>
              <a:ea typeface="맑은 고딕" pitchFamily="50" charset="-127"/>
            </a:endParaRPr>
          </a:p>
        </p:txBody>
      </p:sp>
      <p:grpSp>
        <p:nvGrpSpPr>
          <p:cNvPr id="26" name="그룹 25"/>
          <p:cNvGrpSpPr/>
          <p:nvPr/>
        </p:nvGrpSpPr>
        <p:grpSpPr>
          <a:xfrm>
            <a:off x="4082802" y="2016700"/>
            <a:ext cx="3854722" cy="490352"/>
            <a:chOff x="4082802" y="2016700"/>
            <a:chExt cx="3854722" cy="490352"/>
          </a:xfrm>
        </p:grpSpPr>
        <p:sp>
          <p:nvSpPr>
            <p:cNvPr id="30" name="Text Box 5"/>
            <p:cNvSpPr txBox="1">
              <a:spLocks noChangeArrowheads="1"/>
            </p:cNvSpPr>
            <p:nvPr/>
          </p:nvSpPr>
          <p:spPr bwMode="auto">
            <a:xfrm>
              <a:off x="4984774" y="2076644"/>
              <a:ext cx="2952750" cy="338554"/>
            </a:xfrm>
            <a:prstGeom prst="rect">
              <a:avLst/>
            </a:prstGeom>
            <a:noFill/>
            <a:ln w="9525">
              <a:noFill/>
              <a:miter lim="800000"/>
              <a:headEnd/>
              <a:tailEnd/>
            </a:ln>
          </p:spPr>
          <p:txBody>
            <a:bodyPr>
              <a:spAutoFit/>
            </a:bodyPr>
            <a:lstStyle/>
            <a:p>
              <a:pPr>
                <a:defRPr/>
              </a:pPr>
              <a:r>
                <a:rPr lang="en-US" altLang="ko-KR" sz="1600" b="1" dirty="0">
                  <a:ea typeface="맑은 고딕" pitchFamily="50" charset="-127"/>
                </a:rPr>
                <a:t>Problem </a:t>
              </a:r>
              <a:r>
                <a:rPr lang="en-US" altLang="ko-KR" sz="1600" b="1" dirty="0" smtClean="0">
                  <a:ea typeface="맑은 고딕" pitchFamily="50" charset="-127"/>
                </a:rPr>
                <a:t>Statement &amp; Approach</a:t>
              </a:r>
              <a:endParaRPr lang="en-US" altLang="ko-KR" sz="1600" b="1" dirty="0">
                <a:latin typeface="+mj-lt"/>
                <a:ea typeface="맑은 고딕" pitchFamily="50" charset="-127"/>
              </a:endParaRPr>
            </a:p>
          </p:txBody>
        </p:sp>
        <p:sp>
          <p:nvSpPr>
            <p:cNvPr id="35" name="TextBox 13"/>
            <p:cNvSpPr txBox="1">
              <a:spLocks noChangeArrowheads="1"/>
            </p:cNvSpPr>
            <p:nvPr/>
          </p:nvSpPr>
          <p:spPr bwMode="auto">
            <a:xfrm>
              <a:off x="4082802" y="2016700"/>
              <a:ext cx="508473" cy="477054"/>
            </a:xfrm>
            <a:prstGeom prst="rect">
              <a:avLst/>
            </a:prstGeom>
            <a:noFill/>
            <a:ln w="9525">
              <a:noFill/>
              <a:miter lim="800000"/>
              <a:headEnd/>
              <a:tailEnd/>
            </a:ln>
          </p:spPr>
          <p:txBody>
            <a:bodyPr wrap="none">
              <a:spAutoFit/>
            </a:bodyPr>
            <a:lstStyle/>
            <a:p>
              <a:r>
                <a:rPr lang="en-US" altLang="ko-KR" sz="2500" b="1" dirty="0">
                  <a:solidFill>
                    <a:schemeClr val="accent3">
                      <a:lumMod val="75000"/>
                    </a:schemeClr>
                  </a:solidFill>
                  <a:latin typeface="+mj-lt"/>
                  <a:ea typeface="맑은 고딕" pitchFamily="50" charset="-127"/>
                </a:rPr>
                <a:t>01</a:t>
              </a:r>
              <a:endParaRPr lang="ko-KR" altLang="en-US" sz="2500" b="1" dirty="0">
                <a:solidFill>
                  <a:schemeClr val="accent3">
                    <a:lumMod val="75000"/>
                  </a:schemeClr>
                </a:solidFill>
                <a:latin typeface="+mj-lt"/>
                <a:ea typeface="맑은 고딕" pitchFamily="50" charset="-127"/>
              </a:endParaRPr>
            </a:p>
          </p:txBody>
        </p:sp>
        <p:cxnSp>
          <p:nvCxnSpPr>
            <p:cNvPr id="5" name="직선 연결선 4"/>
            <p:cNvCxnSpPr/>
            <p:nvPr/>
          </p:nvCxnSpPr>
          <p:spPr>
            <a:xfrm>
              <a:off x="4788024" y="2016700"/>
              <a:ext cx="0" cy="490352"/>
            </a:xfrm>
            <a:prstGeom prst="line">
              <a:avLst/>
            </a:prstGeom>
            <a:ln w="57150">
              <a:solidFill>
                <a:srgbClr val="B6F573"/>
              </a:solidFill>
              <a:prstDash val="solid"/>
            </a:ln>
          </p:spPr>
          <p:style>
            <a:lnRef idx="1">
              <a:schemeClr val="accent1"/>
            </a:lnRef>
            <a:fillRef idx="0">
              <a:schemeClr val="accent1"/>
            </a:fillRef>
            <a:effectRef idx="0">
              <a:schemeClr val="accent1"/>
            </a:effectRef>
            <a:fontRef idx="minor">
              <a:schemeClr val="tx1"/>
            </a:fontRef>
          </p:style>
        </p:cxnSp>
      </p:grpSp>
      <p:grpSp>
        <p:nvGrpSpPr>
          <p:cNvPr id="37" name="그룹 36"/>
          <p:cNvGrpSpPr/>
          <p:nvPr/>
        </p:nvGrpSpPr>
        <p:grpSpPr>
          <a:xfrm>
            <a:off x="4082802" y="2754888"/>
            <a:ext cx="3873574" cy="490352"/>
            <a:chOff x="4082802" y="2754888"/>
            <a:chExt cx="3873574" cy="490352"/>
          </a:xfrm>
        </p:grpSpPr>
        <p:sp>
          <p:nvSpPr>
            <p:cNvPr id="32" name="Text Box 5"/>
            <p:cNvSpPr txBox="1">
              <a:spLocks noChangeArrowheads="1"/>
            </p:cNvSpPr>
            <p:nvPr/>
          </p:nvSpPr>
          <p:spPr bwMode="auto">
            <a:xfrm>
              <a:off x="5003626" y="2837139"/>
              <a:ext cx="2952750" cy="338554"/>
            </a:xfrm>
            <a:prstGeom prst="rect">
              <a:avLst/>
            </a:prstGeom>
            <a:noFill/>
            <a:ln w="9525">
              <a:noFill/>
              <a:miter lim="800000"/>
              <a:headEnd/>
              <a:tailEnd/>
            </a:ln>
          </p:spPr>
          <p:txBody>
            <a:bodyPr>
              <a:spAutoFit/>
            </a:bodyPr>
            <a:lstStyle/>
            <a:p>
              <a:pPr>
                <a:defRPr/>
              </a:pPr>
              <a:r>
                <a:rPr lang="en-US" altLang="ko-KR" sz="1600" b="1" dirty="0" smtClean="0">
                  <a:ea typeface="맑은 고딕" pitchFamily="50" charset="-127"/>
                </a:rPr>
                <a:t>Exploratory Data Analysis </a:t>
              </a:r>
              <a:endParaRPr lang="en-US" altLang="ko-KR" sz="1600" b="1" dirty="0">
                <a:ea typeface="맑은 고딕" pitchFamily="50" charset="-127"/>
              </a:endParaRPr>
            </a:p>
          </p:txBody>
        </p:sp>
        <p:sp>
          <p:nvSpPr>
            <p:cNvPr id="36" name="TextBox 13"/>
            <p:cNvSpPr txBox="1">
              <a:spLocks noChangeArrowheads="1"/>
            </p:cNvSpPr>
            <p:nvPr/>
          </p:nvSpPr>
          <p:spPr bwMode="auto">
            <a:xfrm>
              <a:off x="4082802" y="2763877"/>
              <a:ext cx="508473" cy="477054"/>
            </a:xfrm>
            <a:prstGeom prst="rect">
              <a:avLst/>
            </a:prstGeom>
            <a:noFill/>
            <a:ln w="9525">
              <a:noFill/>
              <a:miter lim="800000"/>
              <a:headEnd/>
              <a:tailEnd/>
            </a:ln>
          </p:spPr>
          <p:txBody>
            <a:bodyPr wrap="none">
              <a:spAutoFit/>
            </a:bodyPr>
            <a:lstStyle/>
            <a:p>
              <a:r>
                <a:rPr lang="en-US" altLang="ko-KR" sz="2500" b="1" dirty="0">
                  <a:solidFill>
                    <a:schemeClr val="accent3">
                      <a:lumMod val="75000"/>
                    </a:schemeClr>
                  </a:solidFill>
                  <a:latin typeface="+mj-lt"/>
                  <a:ea typeface="맑은 고딕" pitchFamily="50" charset="-127"/>
                </a:rPr>
                <a:t>02</a:t>
              </a:r>
              <a:endParaRPr lang="ko-KR" altLang="en-US" sz="2500" b="1" dirty="0">
                <a:solidFill>
                  <a:schemeClr val="accent3">
                    <a:lumMod val="75000"/>
                  </a:schemeClr>
                </a:solidFill>
                <a:latin typeface="+mj-lt"/>
                <a:ea typeface="맑은 고딕" pitchFamily="50" charset="-127"/>
              </a:endParaRPr>
            </a:p>
          </p:txBody>
        </p:sp>
        <p:cxnSp>
          <p:nvCxnSpPr>
            <p:cNvPr id="25" name="직선 연결선 24"/>
            <p:cNvCxnSpPr/>
            <p:nvPr/>
          </p:nvCxnSpPr>
          <p:spPr>
            <a:xfrm>
              <a:off x="4788024" y="2754888"/>
              <a:ext cx="0" cy="490352"/>
            </a:xfrm>
            <a:prstGeom prst="line">
              <a:avLst/>
            </a:prstGeom>
            <a:ln w="57150">
              <a:solidFill>
                <a:srgbClr val="B6F573"/>
              </a:solidFill>
              <a:prstDash val="solid"/>
            </a:ln>
          </p:spPr>
          <p:style>
            <a:lnRef idx="1">
              <a:schemeClr val="accent1"/>
            </a:lnRef>
            <a:fillRef idx="0">
              <a:schemeClr val="accent1"/>
            </a:fillRef>
            <a:effectRef idx="0">
              <a:schemeClr val="accent1"/>
            </a:effectRef>
            <a:fontRef idx="minor">
              <a:schemeClr val="tx1"/>
            </a:fontRef>
          </p:style>
        </p:cxnSp>
      </p:grpSp>
      <p:grpSp>
        <p:nvGrpSpPr>
          <p:cNvPr id="42" name="그룹 41"/>
          <p:cNvGrpSpPr/>
          <p:nvPr/>
        </p:nvGrpSpPr>
        <p:grpSpPr>
          <a:xfrm>
            <a:off x="4082802" y="3493076"/>
            <a:ext cx="3873574" cy="490352"/>
            <a:chOff x="4082802" y="3493076"/>
            <a:chExt cx="3873574" cy="490352"/>
          </a:xfrm>
        </p:grpSpPr>
        <p:sp>
          <p:nvSpPr>
            <p:cNvPr id="38" name="Text Box 5"/>
            <p:cNvSpPr txBox="1">
              <a:spLocks noChangeArrowheads="1"/>
            </p:cNvSpPr>
            <p:nvPr/>
          </p:nvSpPr>
          <p:spPr bwMode="auto">
            <a:xfrm>
              <a:off x="5003626" y="3522494"/>
              <a:ext cx="2952750" cy="338554"/>
            </a:xfrm>
            <a:prstGeom prst="rect">
              <a:avLst/>
            </a:prstGeom>
            <a:noFill/>
            <a:ln w="9525">
              <a:noFill/>
              <a:miter lim="800000"/>
              <a:headEnd/>
              <a:tailEnd/>
            </a:ln>
          </p:spPr>
          <p:txBody>
            <a:bodyPr>
              <a:spAutoFit/>
            </a:bodyPr>
            <a:lstStyle/>
            <a:p>
              <a:pPr>
                <a:defRPr/>
              </a:pPr>
              <a:r>
                <a:rPr lang="en-US" altLang="ko-KR" sz="1600" b="1" dirty="0" smtClean="0">
                  <a:latin typeface="+mj-lt"/>
                  <a:ea typeface="맑은 고딕" pitchFamily="50" charset="-127"/>
                </a:rPr>
                <a:t>Data Preprocessing</a:t>
              </a:r>
              <a:endParaRPr lang="en-US" altLang="ko-KR" sz="1600" b="1" dirty="0">
                <a:latin typeface="+mj-lt"/>
                <a:ea typeface="맑은 고딕" pitchFamily="50" charset="-127"/>
              </a:endParaRPr>
            </a:p>
          </p:txBody>
        </p:sp>
        <p:sp>
          <p:nvSpPr>
            <p:cNvPr id="40" name="TextBox 13"/>
            <p:cNvSpPr txBox="1">
              <a:spLocks noChangeArrowheads="1"/>
            </p:cNvSpPr>
            <p:nvPr/>
          </p:nvSpPr>
          <p:spPr bwMode="auto">
            <a:xfrm>
              <a:off x="4082802" y="3497756"/>
              <a:ext cx="508473" cy="477054"/>
            </a:xfrm>
            <a:prstGeom prst="rect">
              <a:avLst/>
            </a:prstGeom>
            <a:noFill/>
            <a:ln w="9525">
              <a:noFill/>
              <a:miter lim="800000"/>
              <a:headEnd/>
              <a:tailEnd/>
            </a:ln>
          </p:spPr>
          <p:txBody>
            <a:bodyPr wrap="none">
              <a:spAutoFit/>
            </a:bodyPr>
            <a:lstStyle/>
            <a:p>
              <a:r>
                <a:rPr lang="en-US" altLang="ko-KR" sz="2500" b="1" dirty="0">
                  <a:solidFill>
                    <a:schemeClr val="accent3">
                      <a:lumMod val="75000"/>
                    </a:schemeClr>
                  </a:solidFill>
                  <a:latin typeface="+mj-lt"/>
                  <a:ea typeface="맑은 고딕" pitchFamily="50" charset="-127"/>
                </a:rPr>
                <a:t>03</a:t>
              </a:r>
              <a:endParaRPr lang="ko-KR" altLang="en-US" sz="2500" b="1" dirty="0">
                <a:solidFill>
                  <a:schemeClr val="accent3">
                    <a:lumMod val="75000"/>
                  </a:schemeClr>
                </a:solidFill>
                <a:latin typeface="+mj-lt"/>
                <a:ea typeface="맑은 고딕" pitchFamily="50" charset="-127"/>
              </a:endParaRPr>
            </a:p>
          </p:txBody>
        </p:sp>
        <p:cxnSp>
          <p:nvCxnSpPr>
            <p:cNvPr id="28" name="직선 연결선 27"/>
            <p:cNvCxnSpPr/>
            <p:nvPr/>
          </p:nvCxnSpPr>
          <p:spPr>
            <a:xfrm>
              <a:off x="4788024" y="3493076"/>
              <a:ext cx="0" cy="490352"/>
            </a:xfrm>
            <a:prstGeom prst="line">
              <a:avLst/>
            </a:prstGeom>
            <a:ln w="57150">
              <a:solidFill>
                <a:srgbClr val="B6F573"/>
              </a:solidFill>
              <a:prstDash val="solid"/>
            </a:ln>
          </p:spPr>
          <p:style>
            <a:lnRef idx="1">
              <a:schemeClr val="accent1"/>
            </a:lnRef>
            <a:fillRef idx="0">
              <a:schemeClr val="accent1"/>
            </a:fillRef>
            <a:effectRef idx="0">
              <a:schemeClr val="accent1"/>
            </a:effectRef>
            <a:fontRef idx="minor">
              <a:schemeClr val="tx1"/>
            </a:fontRef>
          </p:style>
        </p:cxnSp>
      </p:grpSp>
      <p:grpSp>
        <p:nvGrpSpPr>
          <p:cNvPr id="43" name="그룹 42"/>
          <p:cNvGrpSpPr/>
          <p:nvPr/>
        </p:nvGrpSpPr>
        <p:grpSpPr>
          <a:xfrm>
            <a:off x="4082802" y="4231264"/>
            <a:ext cx="3873996" cy="490352"/>
            <a:chOff x="4082802" y="4231264"/>
            <a:chExt cx="3873996" cy="490352"/>
          </a:xfrm>
        </p:grpSpPr>
        <p:sp>
          <p:nvSpPr>
            <p:cNvPr id="44" name="Text Box 5"/>
            <p:cNvSpPr txBox="1">
              <a:spLocks noChangeArrowheads="1"/>
            </p:cNvSpPr>
            <p:nvPr/>
          </p:nvSpPr>
          <p:spPr bwMode="auto">
            <a:xfrm>
              <a:off x="5004048" y="4293096"/>
              <a:ext cx="2952750" cy="338554"/>
            </a:xfrm>
            <a:prstGeom prst="rect">
              <a:avLst/>
            </a:prstGeom>
            <a:noFill/>
            <a:ln w="9525">
              <a:noFill/>
              <a:miter lim="800000"/>
              <a:headEnd/>
              <a:tailEnd/>
            </a:ln>
          </p:spPr>
          <p:txBody>
            <a:bodyPr>
              <a:spAutoFit/>
            </a:bodyPr>
            <a:lstStyle/>
            <a:p>
              <a:pPr>
                <a:defRPr/>
              </a:pPr>
              <a:r>
                <a:rPr lang="en-US" altLang="ko-KR" sz="1600" b="1" dirty="0" smtClean="0">
                  <a:latin typeface="+mj-lt"/>
                  <a:ea typeface="맑은 고딕" pitchFamily="50" charset="-127"/>
                </a:rPr>
                <a:t>Model Building &amp; Comparison </a:t>
              </a:r>
              <a:endParaRPr lang="en-US" altLang="ko-KR" sz="1600" b="1" dirty="0">
                <a:latin typeface="+mj-lt"/>
                <a:ea typeface="맑은 고딕" pitchFamily="50" charset="-127"/>
              </a:endParaRPr>
            </a:p>
          </p:txBody>
        </p:sp>
        <p:sp>
          <p:nvSpPr>
            <p:cNvPr id="67" name="TextBox 13"/>
            <p:cNvSpPr txBox="1">
              <a:spLocks noChangeArrowheads="1"/>
            </p:cNvSpPr>
            <p:nvPr/>
          </p:nvSpPr>
          <p:spPr bwMode="auto">
            <a:xfrm>
              <a:off x="4082802" y="4243962"/>
              <a:ext cx="508473" cy="477054"/>
            </a:xfrm>
            <a:prstGeom prst="rect">
              <a:avLst/>
            </a:prstGeom>
            <a:noFill/>
            <a:ln w="9525">
              <a:noFill/>
              <a:miter lim="800000"/>
              <a:headEnd/>
              <a:tailEnd/>
            </a:ln>
          </p:spPr>
          <p:txBody>
            <a:bodyPr wrap="none">
              <a:spAutoFit/>
            </a:bodyPr>
            <a:lstStyle/>
            <a:p>
              <a:r>
                <a:rPr lang="en-US" altLang="ko-KR" sz="2500" b="1" dirty="0">
                  <a:solidFill>
                    <a:schemeClr val="accent3">
                      <a:lumMod val="75000"/>
                    </a:schemeClr>
                  </a:solidFill>
                  <a:latin typeface="+mj-lt"/>
                  <a:ea typeface="맑은 고딕" pitchFamily="50" charset="-127"/>
                </a:rPr>
                <a:t>04</a:t>
              </a:r>
              <a:endParaRPr lang="ko-KR" altLang="en-US" sz="2500" b="1" dirty="0">
                <a:solidFill>
                  <a:schemeClr val="accent3">
                    <a:lumMod val="75000"/>
                  </a:schemeClr>
                </a:solidFill>
                <a:latin typeface="+mj-lt"/>
                <a:ea typeface="맑은 고딕" pitchFamily="50" charset="-127"/>
              </a:endParaRPr>
            </a:p>
          </p:txBody>
        </p:sp>
        <p:cxnSp>
          <p:nvCxnSpPr>
            <p:cNvPr id="29" name="직선 연결선 28"/>
            <p:cNvCxnSpPr/>
            <p:nvPr/>
          </p:nvCxnSpPr>
          <p:spPr>
            <a:xfrm>
              <a:off x="4788024" y="4231264"/>
              <a:ext cx="0" cy="490352"/>
            </a:xfrm>
            <a:prstGeom prst="line">
              <a:avLst/>
            </a:prstGeom>
            <a:ln w="57150">
              <a:solidFill>
                <a:srgbClr val="B6F573"/>
              </a:solidFill>
              <a:prstDash val="solid"/>
            </a:ln>
          </p:spPr>
          <p:style>
            <a:lnRef idx="1">
              <a:schemeClr val="accent1"/>
            </a:lnRef>
            <a:fillRef idx="0">
              <a:schemeClr val="accent1"/>
            </a:fillRef>
            <a:effectRef idx="0">
              <a:schemeClr val="accent1"/>
            </a:effectRef>
            <a:fontRef idx="minor">
              <a:schemeClr val="tx1"/>
            </a:fontRef>
          </p:style>
        </p:cxnSp>
      </p:grpSp>
      <p:grpSp>
        <p:nvGrpSpPr>
          <p:cNvPr id="48" name="그룹 47"/>
          <p:cNvGrpSpPr/>
          <p:nvPr/>
        </p:nvGrpSpPr>
        <p:grpSpPr>
          <a:xfrm>
            <a:off x="4082802" y="4969450"/>
            <a:ext cx="3873996" cy="498743"/>
            <a:chOff x="4082802" y="4969450"/>
            <a:chExt cx="3873996" cy="498743"/>
          </a:xfrm>
        </p:grpSpPr>
        <p:sp>
          <p:nvSpPr>
            <p:cNvPr id="46" name="Text Box 5"/>
            <p:cNvSpPr txBox="1">
              <a:spLocks noChangeArrowheads="1"/>
            </p:cNvSpPr>
            <p:nvPr/>
          </p:nvSpPr>
          <p:spPr bwMode="auto">
            <a:xfrm>
              <a:off x="5004048" y="5065241"/>
              <a:ext cx="2952750" cy="338554"/>
            </a:xfrm>
            <a:prstGeom prst="rect">
              <a:avLst/>
            </a:prstGeom>
            <a:noFill/>
            <a:ln w="9525">
              <a:noFill/>
              <a:miter lim="800000"/>
              <a:headEnd/>
              <a:tailEnd/>
            </a:ln>
          </p:spPr>
          <p:txBody>
            <a:bodyPr>
              <a:spAutoFit/>
            </a:bodyPr>
            <a:lstStyle/>
            <a:p>
              <a:pPr>
                <a:defRPr/>
              </a:pPr>
              <a:r>
                <a:rPr lang="en-US" altLang="ko-KR" sz="1600" b="1" dirty="0" smtClean="0">
                  <a:latin typeface="+mj-lt"/>
                  <a:ea typeface="맑은 고딕" pitchFamily="50" charset="-127"/>
                </a:rPr>
                <a:t>Prediction Metrics</a:t>
              </a:r>
              <a:endParaRPr lang="en-US" altLang="ko-KR" sz="1600" b="1" dirty="0">
                <a:latin typeface="+mj-lt"/>
                <a:ea typeface="맑은 고딕" pitchFamily="50" charset="-127"/>
              </a:endParaRPr>
            </a:p>
          </p:txBody>
        </p:sp>
        <p:sp>
          <p:nvSpPr>
            <p:cNvPr id="68" name="TextBox 13"/>
            <p:cNvSpPr txBox="1">
              <a:spLocks noChangeArrowheads="1"/>
            </p:cNvSpPr>
            <p:nvPr/>
          </p:nvSpPr>
          <p:spPr bwMode="auto">
            <a:xfrm>
              <a:off x="4082802" y="4991139"/>
              <a:ext cx="508473" cy="477054"/>
            </a:xfrm>
            <a:prstGeom prst="rect">
              <a:avLst/>
            </a:prstGeom>
            <a:noFill/>
            <a:ln w="9525">
              <a:noFill/>
              <a:miter lim="800000"/>
              <a:headEnd/>
              <a:tailEnd/>
            </a:ln>
          </p:spPr>
          <p:txBody>
            <a:bodyPr wrap="none">
              <a:spAutoFit/>
            </a:bodyPr>
            <a:lstStyle/>
            <a:p>
              <a:r>
                <a:rPr lang="en-US" altLang="ko-KR" sz="2500" b="1" dirty="0">
                  <a:solidFill>
                    <a:schemeClr val="accent3">
                      <a:lumMod val="75000"/>
                    </a:schemeClr>
                  </a:solidFill>
                  <a:latin typeface="+mj-lt"/>
                  <a:ea typeface="맑은 고딕" pitchFamily="50" charset="-127"/>
                </a:rPr>
                <a:t>05</a:t>
              </a:r>
              <a:endParaRPr lang="ko-KR" altLang="en-US" sz="2500" b="1" dirty="0">
                <a:solidFill>
                  <a:schemeClr val="accent3">
                    <a:lumMod val="75000"/>
                  </a:schemeClr>
                </a:solidFill>
                <a:latin typeface="+mj-lt"/>
                <a:ea typeface="맑은 고딕" pitchFamily="50" charset="-127"/>
              </a:endParaRPr>
            </a:p>
          </p:txBody>
        </p:sp>
        <p:cxnSp>
          <p:nvCxnSpPr>
            <p:cNvPr id="34" name="직선 연결선 33"/>
            <p:cNvCxnSpPr/>
            <p:nvPr/>
          </p:nvCxnSpPr>
          <p:spPr>
            <a:xfrm>
              <a:off x="4788024" y="4969450"/>
              <a:ext cx="0" cy="490352"/>
            </a:xfrm>
            <a:prstGeom prst="line">
              <a:avLst/>
            </a:prstGeom>
            <a:ln w="57150">
              <a:solidFill>
                <a:srgbClr val="B6F573"/>
              </a:solidFill>
              <a:prstDash val="solid"/>
            </a:ln>
          </p:spPr>
          <p:style>
            <a:lnRef idx="1">
              <a:schemeClr val="accent1"/>
            </a:lnRef>
            <a:fillRef idx="0">
              <a:schemeClr val="accent1"/>
            </a:fillRef>
            <a:effectRef idx="0">
              <a:schemeClr val="accent1"/>
            </a:effectRef>
            <a:fontRef idx="minor">
              <a:schemeClr val="tx1"/>
            </a:fontRef>
          </p:style>
        </p:cxnSp>
      </p:grpSp>
      <p:grpSp>
        <p:nvGrpSpPr>
          <p:cNvPr id="41" name="그룹 47"/>
          <p:cNvGrpSpPr/>
          <p:nvPr/>
        </p:nvGrpSpPr>
        <p:grpSpPr>
          <a:xfrm>
            <a:off x="4067944" y="5709473"/>
            <a:ext cx="3873996" cy="498743"/>
            <a:chOff x="4082802" y="4969450"/>
            <a:chExt cx="3873996" cy="498743"/>
          </a:xfrm>
        </p:grpSpPr>
        <p:sp>
          <p:nvSpPr>
            <p:cNvPr id="49" name="Text Box 5"/>
            <p:cNvSpPr txBox="1">
              <a:spLocks noChangeArrowheads="1"/>
            </p:cNvSpPr>
            <p:nvPr/>
          </p:nvSpPr>
          <p:spPr bwMode="auto">
            <a:xfrm>
              <a:off x="5004048" y="5045298"/>
              <a:ext cx="2952750" cy="338554"/>
            </a:xfrm>
            <a:prstGeom prst="rect">
              <a:avLst/>
            </a:prstGeom>
            <a:noFill/>
            <a:ln w="9525">
              <a:noFill/>
              <a:miter lim="800000"/>
              <a:headEnd/>
              <a:tailEnd/>
            </a:ln>
          </p:spPr>
          <p:txBody>
            <a:bodyPr>
              <a:spAutoFit/>
            </a:bodyPr>
            <a:lstStyle/>
            <a:p>
              <a:pPr>
                <a:defRPr/>
              </a:pPr>
              <a:r>
                <a:rPr lang="en-US" altLang="ko-KR" sz="1600" b="1" dirty="0" smtClean="0">
                  <a:latin typeface="+mj-lt"/>
                  <a:ea typeface="맑은 고딕" pitchFamily="50" charset="-127"/>
                </a:rPr>
                <a:t>Conclusion &amp; Recommendation </a:t>
              </a:r>
              <a:endParaRPr lang="en-US" altLang="ko-KR" sz="1600" b="1" dirty="0">
                <a:latin typeface="+mj-lt"/>
                <a:ea typeface="맑은 고딕" pitchFamily="50" charset="-127"/>
              </a:endParaRPr>
            </a:p>
          </p:txBody>
        </p:sp>
        <p:sp>
          <p:nvSpPr>
            <p:cNvPr id="51" name="TextBox 13"/>
            <p:cNvSpPr txBox="1">
              <a:spLocks noChangeArrowheads="1"/>
            </p:cNvSpPr>
            <p:nvPr/>
          </p:nvSpPr>
          <p:spPr bwMode="auto">
            <a:xfrm>
              <a:off x="4082802" y="4991139"/>
              <a:ext cx="508473" cy="477054"/>
            </a:xfrm>
            <a:prstGeom prst="rect">
              <a:avLst/>
            </a:prstGeom>
            <a:noFill/>
            <a:ln w="9525">
              <a:noFill/>
              <a:miter lim="800000"/>
              <a:headEnd/>
              <a:tailEnd/>
            </a:ln>
          </p:spPr>
          <p:txBody>
            <a:bodyPr wrap="none">
              <a:spAutoFit/>
            </a:bodyPr>
            <a:lstStyle/>
            <a:p>
              <a:r>
                <a:rPr lang="en-US" altLang="ko-KR" sz="2500" b="1" dirty="0" smtClean="0">
                  <a:solidFill>
                    <a:schemeClr val="accent3">
                      <a:lumMod val="75000"/>
                    </a:schemeClr>
                  </a:solidFill>
                  <a:latin typeface="+mj-lt"/>
                  <a:ea typeface="맑은 고딕" pitchFamily="50" charset="-127"/>
                </a:rPr>
                <a:t>06</a:t>
              </a:r>
              <a:endParaRPr lang="ko-KR" altLang="en-US" sz="2500" b="1" dirty="0">
                <a:solidFill>
                  <a:schemeClr val="accent3">
                    <a:lumMod val="75000"/>
                  </a:schemeClr>
                </a:solidFill>
                <a:latin typeface="+mj-lt"/>
                <a:ea typeface="맑은 고딕" pitchFamily="50" charset="-127"/>
              </a:endParaRPr>
            </a:p>
          </p:txBody>
        </p:sp>
        <p:cxnSp>
          <p:nvCxnSpPr>
            <p:cNvPr id="52" name="직선 연결선 33"/>
            <p:cNvCxnSpPr/>
            <p:nvPr/>
          </p:nvCxnSpPr>
          <p:spPr>
            <a:xfrm>
              <a:off x="4788024" y="4969450"/>
              <a:ext cx="0" cy="490352"/>
            </a:xfrm>
            <a:prstGeom prst="line">
              <a:avLst/>
            </a:prstGeom>
            <a:ln w="57150">
              <a:solidFill>
                <a:srgbClr val="B6F573"/>
              </a:solidFill>
              <a:prstDash val="solid"/>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duotone>
              <a:prstClr val="black"/>
              <a:schemeClr val="accent3">
                <a:tint val="45000"/>
                <a:satMod val="400000"/>
              </a:schemeClr>
            </a:duotone>
            <a:extLst>
              <a:ext uri="{28A0092B-C50C-407E-A947-70E740481C1C}">
                <a14:useLocalDpi xmlns:a14="http://schemas.microsoft.com/office/drawing/2010/main" val="0"/>
              </a:ext>
            </a:extLst>
          </a:blip>
          <a:srcRect l="17996" t="35058" r="48582" b="28360"/>
          <a:stretch/>
        </p:blipFill>
        <p:spPr>
          <a:xfrm>
            <a:off x="35496" y="2924944"/>
            <a:ext cx="3744416" cy="1872208"/>
          </a:xfrm>
        </p:spPr>
        <p:style>
          <a:lnRef idx="2">
            <a:schemeClr val="dk1"/>
          </a:lnRef>
          <a:fillRef idx="1">
            <a:schemeClr val="lt1"/>
          </a:fillRef>
          <a:effectRef idx="0">
            <a:schemeClr val="dk1"/>
          </a:effectRef>
          <a:fontRef idx="minor">
            <a:schemeClr val="dk1"/>
          </a:fontRef>
        </p:style>
      </p:pic>
      <p:sp>
        <p:nvSpPr>
          <p:cNvPr id="3" name="Title 2"/>
          <p:cNvSpPr>
            <a:spLocks noGrp="1"/>
          </p:cNvSpPr>
          <p:nvPr>
            <p:ph type="title"/>
          </p:nvPr>
        </p:nvSpPr>
        <p:spPr>
          <a:xfrm>
            <a:off x="3707904" y="0"/>
            <a:ext cx="7661196" cy="796908"/>
          </a:xfrm>
        </p:spPr>
        <p:txBody>
          <a:bodyPr>
            <a:normAutofit/>
          </a:bodyPr>
          <a:lstStyle/>
          <a:p>
            <a:r>
              <a:rPr lang="en-US" altLang="ko-KR" sz="3000" dirty="0" smtClean="0"/>
              <a:t>Predictions</a:t>
            </a:r>
            <a:endParaRPr lang="en-US" sz="3000" dirty="0"/>
          </a:p>
        </p:txBody>
      </p:sp>
      <p:pic>
        <p:nvPicPr>
          <p:cNvPr id="5" name="Picture 4"/>
          <p:cNvPicPr>
            <a:picLocks noChangeAspect="1"/>
          </p:cNvPicPr>
          <p:nvPr/>
        </p:nvPicPr>
        <p:blipFill rotWithShape="1">
          <a:blip r:embed="rId3">
            <a:duotone>
              <a:prstClr val="black"/>
              <a:schemeClr val="accent3">
                <a:tint val="45000"/>
                <a:satMod val="400000"/>
              </a:schemeClr>
            </a:duotone>
            <a:extLst>
              <a:ext uri="{28A0092B-C50C-407E-A947-70E740481C1C}">
                <a14:useLocalDpi xmlns:a14="http://schemas.microsoft.com/office/drawing/2010/main" val="0"/>
              </a:ext>
            </a:extLst>
          </a:blip>
          <a:srcRect l="18458" t="65735" r="47679" b="13735"/>
          <a:stretch/>
        </p:blipFill>
        <p:spPr>
          <a:xfrm>
            <a:off x="35496" y="4797152"/>
            <a:ext cx="3744415" cy="2060848"/>
          </a:xfrm>
          <a:prstGeom prst="rect">
            <a:avLst/>
          </a:prstGeom>
        </p:spPr>
        <p:style>
          <a:lnRef idx="2">
            <a:schemeClr val="dk1"/>
          </a:lnRef>
          <a:fillRef idx="1">
            <a:schemeClr val="lt1"/>
          </a:fillRef>
          <a:effectRef idx="0">
            <a:schemeClr val="dk1"/>
          </a:effectRef>
          <a:fontRef idx="minor">
            <a:schemeClr val="dk1"/>
          </a:fontRef>
        </p:style>
      </p:pic>
      <p:pic>
        <p:nvPicPr>
          <p:cNvPr id="6" name="Picture 5"/>
          <p:cNvPicPr>
            <a:picLocks noChangeAspect="1"/>
          </p:cNvPicPr>
          <p:nvPr/>
        </p:nvPicPr>
        <p:blipFill rotWithShape="1">
          <a:blip r:embed="rId4">
            <a:duotone>
              <a:prstClr val="black"/>
              <a:schemeClr val="accent3">
                <a:tint val="45000"/>
                <a:satMod val="400000"/>
              </a:schemeClr>
            </a:duotone>
            <a:extLst>
              <a:ext uri="{28A0092B-C50C-407E-A947-70E740481C1C}">
                <a14:useLocalDpi xmlns:a14="http://schemas.microsoft.com/office/drawing/2010/main" val="0"/>
              </a:ext>
            </a:extLst>
          </a:blip>
          <a:srcRect l="18501" t="53225" r="49212" b="10357"/>
          <a:stretch/>
        </p:blipFill>
        <p:spPr>
          <a:xfrm>
            <a:off x="35496" y="1052736"/>
            <a:ext cx="3744416" cy="1872208"/>
          </a:xfrm>
          <a:prstGeom prst="rect">
            <a:avLst/>
          </a:prstGeom>
        </p:spPr>
        <p:style>
          <a:lnRef idx="2">
            <a:schemeClr val="dk1"/>
          </a:lnRef>
          <a:fillRef idx="1">
            <a:schemeClr val="lt1"/>
          </a:fillRef>
          <a:effectRef idx="0">
            <a:schemeClr val="dk1"/>
          </a:effectRef>
          <a:fontRef idx="minor">
            <a:schemeClr val="dk1"/>
          </a:fontRef>
        </p:style>
      </p:pic>
      <p:sp>
        <p:nvSpPr>
          <p:cNvPr id="9" name="Rectangle 8"/>
          <p:cNvSpPr/>
          <p:nvPr/>
        </p:nvSpPr>
        <p:spPr>
          <a:xfrm>
            <a:off x="3923928" y="1988840"/>
            <a:ext cx="5220072" cy="1754326"/>
          </a:xfrm>
          <a:prstGeom prst="rect">
            <a:avLst/>
          </a:prstGeom>
          <a:ln/>
        </p:spPr>
        <p:style>
          <a:lnRef idx="1">
            <a:schemeClr val="accent3"/>
          </a:lnRef>
          <a:fillRef idx="2">
            <a:schemeClr val="accent3"/>
          </a:fillRef>
          <a:effectRef idx="1">
            <a:schemeClr val="accent3"/>
          </a:effectRef>
          <a:fontRef idx="minor">
            <a:schemeClr val="dk1"/>
          </a:fontRef>
        </p:style>
        <p:txBody>
          <a:bodyPr wrap="square">
            <a:spAutoFit/>
          </a:bodyPr>
          <a:lstStyle/>
          <a:p>
            <a:pPr marL="285750" indent="-285750">
              <a:buFont typeface="Wingdings" panose="05000000000000000000" pitchFamily="2" charset="2"/>
              <a:buChar char="Ø"/>
            </a:pPr>
            <a:r>
              <a:rPr lang="en-US" dirty="0" smtClean="0">
                <a:latin typeface="Arial Narrow" panose="020B0606020202030204" pitchFamily="34" charset="0"/>
              </a:rPr>
              <a:t>As per the  Model evaluation of training set ,the model has trained well where accuracy is touching 100% and In confusion matrix it showed Good result . The random forest model have worked very well after evaluating both the training and test </a:t>
            </a:r>
            <a:r>
              <a:rPr lang="en-US" dirty="0" err="1" smtClean="0">
                <a:latin typeface="Arial Narrow" panose="020B0606020202030204" pitchFamily="34" charset="0"/>
              </a:rPr>
              <a:t>dataset.Test</a:t>
            </a:r>
            <a:r>
              <a:rPr lang="en-US" dirty="0" smtClean="0">
                <a:latin typeface="Arial Narrow" panose="020B0606020202030204" pitchFamily="34" charset="0"/>
              </a:rPr>
              <a:t> set have  worked better than the training dataset.</a:t>
            </a:r>
            <a:endParaRPr lang="en-US" dirty="0">
              <a:latin typeface="Arial Narrow" panose="020B0606020202030204" pitchFamily="34" charset="0"/>
            </a:endParaRPr>
          </a:p>
        </p:txBody>
      </p:sp>
      <p:sp>
        <p:nvSpPr>
          <p:cNvPr id="10" name="Rectangle 9"/>
          <p:cNvSpPr/>
          <p:nvPr/>
        </p:nvSpPr>
        <p:spPr>
          <a:xfrm>
            <a:off x="3923928" y="4797152"/>
            <a:ext cx="5220072" cy="1754326"/>
          </a:xfrm>
          <a:prstGeom prst="rect">
            <a:avLst/>
          </a:prstGeom>
          <a:ln/>
        </p:spPr>
        <p:style>
          <a:lnRef idx="1">
            <a:schemeClr val="accent3"/>
          </a:lnRef>
          <a:fillRef idx="2">
            <a:schemeClr val="accent3"/>
          </a:fillRef>
          <a:effectRef idx="1">
            <a:schemeClr val="accent3"/>
          </a:effectRef>
          <a:fontRef idx="minor">
            <a:schemeClr val="dk1"/>
          </a:fontRef>
        </p:style>
        <p:txBody>
          <a:bodyPr wrap="square">
            <a:spAutoFit/>
          </a:bodyPr>
          <a:lstStyle/>
          <a:p>
            <a:pPr marL="342900" indent="-342900">
              <a:buFont typeface="Wingdings" panose="05000000000000000000" pitchFamily="2" charset="2"/>
              <a:buChar char="Ø"/>
            </a:pPr>
            <a:r>
              <a:rPr lang="en-US" dirty="0" smtClean="0">
                <a:latin typeface="Arial Narrow" panose="020B0606020202030204" pitchFamily="34" charset="0"/>
              </a:rPr>
              <a:t>Data  has been trained with Decision Tree, Random Forest, </a:t>
            </a:r>
            <a:r>
              <a:rPr lang="en-US" dirty="0" err="1" smtClean="0">
                <a:latin typeface="Arial Narrow" panose="020B0606020202030204" pitchFamily="34" charset="0"/>
              </a:rPr>
              <a:t>XGBoost,Gradient</a:t>
            </a:r>
            <a:r>
              <a:rPr lang="en-US" dirty="0" smtClean="0">
                <a:latin typeface="Arial Narrow" panose="020B0606020202030204" pitchFamily="34" charset="0"/>
              </a:rPr>
              <a:t> </a:t>
            </a:r>
            <a:r>
              <a:rPr lang="en-US" dirty="0" err="1" smtClean="0">
                <a:latin typeface="Arial Narrow" panose="020B0606020202030204" pitchFamily="34" charset="0"/>
              </a:rPr>
              <a:t>Boosting,Logistic</a:t>
            </a:r>
            <a:r>
              <a:rPr lang="en-US" dirty="0" smtClean="0">
                <a:latin typeface="Arial Narrow" panose="020B0606020202030204" pitchFamily="34" charset="0"/>
              </a:rPr>
              <a:t> Regression, KNN(K Nearest </a:t>
            </a:r>
            <a:r>
              <a:rPr lang="en-US" dirty="0" err="1" smtClean="0">
                <a:latin typeface="Arial Narrow" panose="020B0606020202030204" pitchFamily="34" charset="0"/>
              </a:rPr>
              <a:t>Neighbour</a:t>
            </a:r>
            <a:r>
              <a:rPr lang="en-US" dirty="0" smtClean="0">
                <a:latin typeface="Arial Narrow" panose="020B0606020202030204" pitchFamily="34" charset="0"/>
              </a:rPr>
              <a:t> .   All Ensemble model has </a:t>
            </a:r>
            <a:r>
              <a:rPr lang="en-US" dirty="0" err="1" smtClean="0">
                <a:latin typeface="Arial Narrow" panose="020B0606020202030204" pitchFamily="34" charset="0"/>
              </a:rPr>
              <a:t>perfomed</a:t>
            </a:r>
            <a:r>
              <a:rPr lang="en-US" dirty="0" smtClean="0">
                <a:latin typeface="Arial Narrow" panose="020B0606020202030204" pitchFamily="34" charset="0"/>
              </a:rPr>
              <a:t> very </a:t>
            </a:r>
            <a:r>
              <a:rPr lang="en-US" dirty="0" err="1" smtClean="0">
                <a:latin typeface="Arial Narrow" panose="020B0606020202030204" pitchFamily="34" charset="0"/>
              </a:rPr>
              <a:t>well.Apart</a:t>
            </a:r>
            <a:r>
              <a:rPr lang="en-US" dirty="0" smtClean="0">
                <a:latin typeface="Arial Narrow" panose="020B0606020202030204" pitchFamily="34" charset="0"/>
              </a:rPr>
              <a:t> from Logistic Regression Ensemble KNN Model has been performed well with the Scaled Dataset. </a:t>
            </a:r>
            <a:endParaRPr lang="en-US" dirty="0">
              <a:latin typeface="Arial Narrow" panose="020B0606020202030204" pitchFamily="34" charset="0"/>
            </a:endParaRPr>
          </a:p>
        </p:txBody>
      </p:sp>
    </p:spTree>
    <p:extLst>
      <p:ext uri="{BB962C8B-B14F-4D97-AF65-F5344CB8AC3E}">
        <p14:creationId xmlns:p14="http://schemas.microsoft.com/office/powerpoint/2010/main" val="73654777"/>
      </p:ext>
    </p:extLst>
  </p:cSld>
  <p:clrMapOvr>
    <a:masterClrMapping/>
  </p:clrMapOvr>
  <p:transition spd="slow">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491880" y="32420"/>
            <a:ext cx="3096344" cy="796908"/>
          </a:xfrm>
        </p:spPr>
        <p:txBody>
          <a:bodyPr>
            <a:normAutofit/>
          </a:bodyPr>
          <a:lstStyle/>
          <a:p>
            <a:r>
              <a:rPr lang="en-US" sz="3000" dirty="0" smtClean="0"/>
              <a:t>ROC Curve</a:t>
            </a:r>
            <a:endParaRPr lang="en-US" sz="3000" dirty="0"/>
          </a:p>
        </p:txBody>
      </p:sp>
      <p:sp>
        <p:nvSpPr>
          <p:cNvPr id="5" name="Rectangle 4"/>
          <p:cNvSpPr/>
          <p:nvPr/>
        </p:nvSpPr>
        <p:spPr>
          <a:xfrm>
            <a:off x="5652120" y="1052736"/>
            <a:ext cx="3491880" cy="4801314"/>
          </a:xfrm>
          <a:prstGeom prst="rect">
            <a:avLst/>
          </a:prstGeom>
          <a:ln/>
        </p:spPr>
        <p:style>
          <a:lnRef idx="1">
            <a:schemeClr val="accent3"/>
          </a:lnRef>
          <a:fillRef idx="2">
            <a:schemeClr val="accent3"/>
          </a:fillRef>
          <a:effectRef idx="1">
            <a:schemeClr val="accent3"/>
          </a:effectRef>
          <a:fontRef idx="minor">
            <a:schemeClr val="dk1"/>
          </a:fontRef>
        </p:style>
        <p:txBody>
          <a:bodyPr wrap="square">
            <a:spAutoFit/>
          </a:bodyPr>
          <a:lstStyle/>
          <a:p>
            <a:pPr marL="342900" indent="-342900">
              <a:buFont typeface="Wingdings" panose="05000000000000000000" pitchFamily="2" charset="2"/>
              <a:buChar char="Ø"/>
            </a:pPr>
            <a:endParaRPr lang="en-US" dirty="0">
              <a:latin typeface="Arial Narrow" panose="020B0606020202030204" pitchFamily="34" charset="0"/>
            </a:endParaRPr>
          </a:p>
          <a:p>
            <a:pPr marL="285750" indent="-285750">
              <a:buFont typeface="Wingdings" panose="05000000000000000000" pitchFamily="2" charset="2"/>
              <a:buChar char="Ø"/>
            </a:pPr>
            <a:r>
              <a:rPr lang="en-US" dirty="0" smtClean="0">
                <a:latin typeface="Arial Narrow" panose="020B0606020202030204" pitchFamily="34" charset="0"/>
              </a:rPr>
              <a:t>The ROC Curve is the tools to measure the performance of the model .</a:t>
            </a:r>
          </a:p>
          <a:p>
            <a:pPr marL="285750" indent="-285750">
              <a:buFont typeface="Wingdings" panose="05000000000000000000" pitchFamily="2" charset="2"/>
              <a:buChar char="Ø"/>
            </a:pPr>
            <a:endParaRPr lang="en-US" dirty="0">
              <a:latin typeface="Arial Narrow" panose="020B0606020202030204" pitchFamily="34" charset="0"/>
            </a:endParaRPr>
          </a:p>
          <a:p>
            <a:pPr marL="285750" indent="-285750">
              <a:buFont typeface="Wingdings" panose="05000000000000000000" pitchFamily="2" charset="2"/>
              <a:buChar char="Ø"/>
            </a:pPr>
            <a:r>
              <a:rPr lang="en-US" dirty="0" smtClean="0">
                <a:latin typeface="Arial Narrow" panose="020B0606020202030204" pitchFamily="34" charset="0"/>
              </a:rPr>
              <a:t>It can be only used for Binary Class classification problem.</a:t>
            </a:r>
          </a:p>
          <a:p>
            <a:pPr marL="285750" indent="-285750">
              <a:buFont typeface="Wingdings" panose="05000000000000000000" pitchFamily="2" charset="2"/>
              <a:buChar char="Ø"/>
            </a:pPr>
            <a:endParaRPr lang="en-US" dirty="0">
              <a:latin typeface="Arial Narrow" panose="020B0606020202030204" pitchFamily="34" charset="0"/>
            </a:endParaRPr>
          </a:p>
          <a:p>
            <a:pPr marL="285750" indent="-285750">
              <a:buFont typeface="Wingdings" panose="05000000000000000000" pitchFamily="2" charset="2"/>
              <a:buChar char="Ø"/>
            </a:pPr>
            <a:r>
              <a:rPr lang="en-US" dirty="0" smtClean="0">
                <a:latin typeface="Arial Narrow" panose="020B0606020202030204" pitchFamily="34" charset="0"/>
              </a:rPr>
              <a:t>The ideal position of the ROC curve is the left upper corner where TPR is 1 and FPR is 0.</a:t>
            </a:r>
          </a:p>
          <a:p>
            <a:pPr marL="285750" indent="-285750">
              <a:buFont typeface="Wingdings" panose="05000000000000000000" pitchFamily="2" charset="2"/>
              <a:buChar char="Ø"/>
            </a:pPr>
            <a:endParaRPr lang="en-US" dirty="0">
              <a:latin typeface="Arial Narrow" panose="020B0606020202030204" pitchFamily="34" charset="0"/>
            </a:endParaRPr>
          </a:p>
          <a:p>
            <a:pPr marL="285750" indent="-285750">
              <a:buFont typeface="Wingdings" panose="05000000000000000000" pitchFamily="2" charset="2"/>
              <a:buChar char="Ø"/>
            </a:pPr>
            <a:r>
              <a:rPr lang="en-US" dirty="0" smtClean="0">
                <a:latin typeface="Arial Narrow" panose="020B0606020202030204" pitchFamily="34" charset="0"/>
              </a:rPr>
              <a:t>Here Almost all the algorithm </a:t>
            </a:r>
            <a:r>
              <a:rPr lang="en-US" dirty="0" err="1" smtClean="0">
                <a:latin typeface="Arial Narrow" panose="020B0606020202030204" pitchFamily="34" charset="0"/>
              </a:rPr>
              <a:t>peformed</a:t>
            </a:r>
            <a:r>
              <a:rPr lang="en-US" dirty="0" smtClean="0">
                <a:latin typeface="Arial Narrow" panose="020B0606020202030204" pitchFamily="34" charset="0"/>
              </a:rPr>
              <a:t> well except </a:t>
            </a:r>
            <a:r>
              <a:rPr lang="en-US" dirty="0" err="1" smtClean="0">
                <a:latin typeface="Arial Narrow" panose="020B0606020202030204" pitchFamily="34" charset="0"/>
              </a:rPr>
              <a:t>Logisitc</a:t>
            </a:r>
            <a:r>
              <a:rPr lang="en-US" dirty="0" smtClean="0">
                <a:latin typeface="Arial Narrow" panose="020B0606020202030204" pitchFamily="34" charset="0"/>
              </a:rPr>
              <a:t> Regression.</a:t>
            </a:r>
          </a:p>
          <a:p>
            <a:pPr marL="285750" indent="-285750">
              <a:buFont typeface="Wingdings" panose="05000000000000000000" pitchFamily="2" charset="2"/>
              <a:buChar char="Ø"/>
            </a:pPr>
            <a:endParaRPr lang="en-US" dirty="0">
              <a:latin typeface="Arial Narrow" panose="020B0606020202030204" pitchFamily="34" charset="0"/>
            </a:endParaRPr>
          </a:p>
          <a:p>
            <a:pPr marL="285750" indent="-285750">
              <a:buFont typeface="Wingdings" panose="05000000000000000000" pitchFamily="2" charset="2"/>
              <a:buChar char="Ø"/>
            </a:pPr>
            <a:endParaRPr lang="en-US" dirty="0">
              <a:latin typeface="Arial Narrow" panose="020B0606020202030204" pitchFamily="34" charset="0"/>
            </a:endParaRPr>
          </a:p>
          <a:p>
            <a:endParaRPr lang="en-US" dirty="0">
              <a:latin typeface="Arial Narrow" panose="020B0606020202030204"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12" y="1052736"/>
            <a:ext cx="5760640" cy="5544616"/>
          </a:xfrm>
          <a:prstGeom prst="rect">
            <a:avLst/>
          </a:prstGeom>
        </p:spPr>
      </p:pic>
    </p:spTree>
    <p:extLst>
      <p:ext uri="{BB962C8B-B14F-4D97-AF65-F5344CB8AC3E}">
        <p14:creationId xmlns:p14="http://schemas.microsoft.com/office/powerpoint/2010/main" val="80042285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그룹 3"/>
          <p:cNvGrpSpPr/>
          <p:nvPr/>
        </p:nvGrpSpPr>
        <p:grpSpPr>
          <a:xfrm>
            <a:off x="-108520" y="4404791"/>
            <a:ext cx="3816423" cy="1540862"/>
            <a:chOff x="327010" y="1241857"/>
            <a:chExt cx="3816423" cy="1782581"/>
          </a:xfrm>
        </p:grpSpPr>
        <p:sp>
          <p:nvSpPr>
            <p:cNvPr id="10" name="Text Box 5"/>
            <p:cNvSpPr txBox="1">
              <a:spLocks noChangeArrowheads="1"/>
            </p:cNvSpPr>
            <p:nvPr/>
          </p:nvSpPr>
          <p:spPr bwMode="auto">
            <a:xfrm>
              <a:off x="327010" y="1778234"/>
              <a:ext cx="3816423" cy="12462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3200" b="1" dirty="0" smtClean="0">
                  <a:latin typeface="Algerian" panose="04020705040A02060702" pitchFamily="82" charset="0"/>
                  <a:ea typeface="맑은 고딕" pitchFamily="50" charset="-127"/>
                  <a:cs typeface="굴림" pitchFamily="50" charset="-127"/>
                </a:rPr>
                <a:t>Conclusion &amp; Recommendation </a:t>
              </a:r>
              <a:endParaRPr kumimoji="1" lang="en-US" altLang="ko-KR" sz="3200" b="1" dirty="0">
                <a:latin typeface="Algerian" panose="04020705040A02060702" pitchFamily="82" charset="0"/>
                <a:ea typeface="맑은 고딕" pitchFamily="50" charset="-127"/>
                <a:cs typeface="굴림" pitchFamily="50" charset="-127"/>
              </a:endParaRPr>
            </a:p>
          </p:txBody>
        </p:sp>
        <p:sp>
          <p:nvSpPr>
            <p:cNvPr id="11" name="Text Box 4"/>
            <p:cNvSpPr txBox="1">
              <a:spLocks noChangeArrowheads="1"/>
            </p:cNvSpPr>
            <p:nvPr/>
          </p:nvSpPr>
          <p:spPr bwMode="auto">
            <a:xfrm>
              <a:off x="2078515" y="1241857"/>
              <a:ext cx="601447" cy="67651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smtClean="0">
                  <a:solidFill>
                    <a:schemeClr val="accent3">
                      <a:lumMod val="75000"/>
                    </a:schemeClr>
                  </a:solidFill>
                  <a:latin typeface="+mj-lt"/>
                  <a:ea typeface="맑은 고딕" pitchFamily="50" charset="-127"/>
                  <a:cs typeface="굴림" pitchFamily="50" charset="-127"/>
                </a:rPr>
                <a:t>06</a:t>
              </a:r>
              <a:endParaRPr kumimoji="1" lang="ko-KR" altLang="ko-KR" sz="3200" b="1" dirty="0">
                <a:solidFill>
                  <a:schemeClr val="accent3">
                    <a:lumMod val="75000"/>
                  </a:schemeClr>
                </a:solidFill>
                <a:latin typeface="+mj-lt"/>
                <a:ea typeface="맑은 고딕" pitchFamily="50" charset="-127"/>
                <a:cs typeface="굴림" pitchFamily="50" charset="-127"/>
              </a:endParaRPr>
            </a:p>
          </p:txBody>
        </p:sp>
      </p:grpSp>
      <p:sp>
        <p:nvSpPr>
          <p:cNvPr id="9" name="직사각형 11"/>
          <p:cNvSpPr/>
          <p:nvPr/>
        </p:nvSpPr>
        <p:spPr>
          <a:xfrm>
            <a:off x="5135488" y="3042225"/>
            <a:ext cx="2673424" cy="246221"/>
          </a:xfrm>
          <a:prstGeom prst="rect">
            <a:avLst/>
          </a:prstGeom>
        </p:spPr>
        <p:txBody>
          <a:bodyPr wrap="square">
            <a:spAutoFit/>
          </a:bodyPr>
          <a:lstStyle/>
          <a:p>
            <a:pPr lvl="0" algn="ctr">
              <a:lnSpc>
                <a:spcPts val="1200"/>
              </a:lnSpc>
              <a:defRPr/>
            </a:pPr>
            <a:endParaRPr lang="en-US" altLang="ko-KR" sz="1100" dirty="0">
              <a:solidFill>
                <a:schemeClr val="tx1">
                  <a:lumMod val="50000"/>
                  <a:lumOff val="50000"/>
                </a:schemeClr>
              </a:solidFill>
              <a:latin typeface="+mj-lt"/>
              <a:ea typeface="맑은 고딕" pitchFamily="50" charset="-127"/>
              <a:cs typeface="굴림" pitchFamily="50" charset="-127"/>
            </a:endParaRPr>
          </a:p>
        </p:txBody>
      </p:sp>
      <p:pic>
        <p:nvPicPr>
          <p:cNvPr id="2" name="Picture 1"/>
          <p:cNvPicPr>
            <a:picLocks noChangeAspect="1"/>
          </p:cNvPicPr>
          <p:nvPr/>
        </p:nvPicPr>
        <p:blipFill>
          <a:blip r:embed="rId3" cstate="print">
            <a:duotone>
              <a:prstClr val="black"/>
              <a:schemeClr val="accent3">
                <a:tint val="45000"/>
                <a:satMod val="400000"/>
              </a:schemeClr>
            </a:duotone>
            <a:extLst>
              <a:ext uri="{BEBA8EAE-BF5A-486C-A8C5-ECC9F3942E4B}">
                <a14:imgProps xmlns:a14="http://schemas.microsoft.com/office/drawing/2010/main">
                  <a14:imgLayer r:embed="rId4">
                    <a14:imgEffect>
                      <a14:artisticPencilSketch/>
                    </a14:imgEffect>
                  </a14:imgLayer>
                </a14:imgProps>
              </a:ext>
              <a:ext uri="{28A0092B-C50C-407E-A947-70E740481C1C}">
                <a14:useLocalDpi xmlns:a14="http://schemas.microsoft.com/office/drawing/2010/main" val="0"/>
              </a:ext>
            </a:extLst>
          </a:blip>
          <a:stretch>
            <a:fillRect/>
          </a:stretch>
        </p:blipFill>
        <p:spPr>
          <a:xfrm>
            <a:off x="3995937" y="4332900"/>
            <a:ext cx="5148062" cy="2554835"/>
          </a:xfrm>
          <a:prstGeom prst="rect">
            <a:avLst/>
          </a:prstGeom>
        </p:spPr>
      </p:pic>
    </p:spTree>
    <p:extLst>
      <p:ext uri="{BB962C8B-B14F-4D97-AF65-F5344CB8AC3E}">
        <p14:creationId xmlns:p14="http://schemas.microsoft.com/office/powerpoint/2010/main" val="282939765"/>
      </p:ext>
    </p:extLst>
  </p:cSld>
  <p:clrMapOvr>
    <a:masterClrMapping/>
  </p:clrMapOvr>
  <p:transition spd="slow">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1052736"/>
            <a:ext cx="9144000" cy="1872208"/>
          </a:xfrm>
        </p:spPr>
        <p:style>
          <a:lnRef idx="1">
            <a:schemeClr val="accent3"/>
          </a:lnRef>
          <a:fillRef idx="2">
            <a:schemeClr val="accent3"/>
          </a:fillRef>
          <a:effectRef idx="1">
            <a:schemeClr val="accent3"/>
          </a:effectRef>
          <a:fontRef idx="minor">
            <a:schemeClr val="dk1"/>
          </a:fontRef>
        </p:style>
        <p:txBody>
          <a:bodyPr>
            <a:normAutofit/>
          </a:bodyPr>
          <a:lstStyle/>
          <a:p>
            <a:r>
              <a:rPr lang="en-US" dirty="0" smtClean="0">
                <a:solidFill>
                  <a:schemeClr val="tx1"/>
                </a:solidFill>
              </a:rPr>
              <a:t>1.The Random forest classifier </a:t>
            </a:r>
            <a:r>
              <a:rPr lang="en-US" dirty="0">
                <a:solidFill>
                  <a:schemeClr val="tx1"/>
                </a:solidFill>
              </a:rPr>
              <a:t>algorithm gives the best results as both train and test are not deviating and also the </a:t>
            </a:r>
            <a:r>
              <a:rPr lang="en-US" dirty="0" err="1">
                <a:solidFill>
                  <a:schemeClr val="tx1"/>
                </a:solidFill>
              </a:rPr>
              <a:t>the</a:t>
            </a:r>
            <a:r>
              <a:rPr lang="en-US" dirty="0">
                <a:solidFill>
                  <a:schemeClr val="tx1"/>
                </a:solidFill>
              </a:rPr>
              <a:t> </a:t>
            </a:r>
            <a:r>
              <a:rPr lang="en-US" dirty="0" smtClean="0">
                <a:solidFill>
                  <a:schemeClr val="tx1"/>
                </a:solidFill>
              </a:rPr>
              <a:t>accuracy </a:t>
            </a:r>
            <a:r>
              <a:rPr lang="en-US" dirty="0">
                <a:solidFill>
                  <a:schemeClr val="tx1"/>
                </a:solidFill>
              </a:rPr>
              <a:t>score are best in both Train and test </a:t>
            </a:r>
            <a:r>
              <a:rPr lang="en-US" dirty="0" err="1" smtClean="0">
                <a:solidFill>
                  <a:schemeClr val="tx1"/>
                </a:solidFill>
              </a:rPr>
              <a:t>cases.By</a:t>
            </a:r>
            <a:r>
              <a:rPr lang="en-US" dirty="0" smtClean="0">
                <a:solidFill>
                  <a:schemeClr val="tx1"/>
                </a:solidFill>
              </a:rPr>
              <a:t> using the same model the Mushroom foragers can distinguish the poisonous one.</a:t>
            </a:r>
            <a:endParaRPr lang="en-US" dirty="0">
              <a:solidFill>
                <a:schemeClr val="tx1"/>
              </a:solidFill>
            </a:endParaRPr>
          </a:p>
          <a:p>
            <a:r>
              <a:rPr lang="en-US" dirty="0" smtClean="0">
                <a:solidFill>
                  <a:schemeClr val="tx1"/>
                </a:solidFill>
              </a:rPr>
              <a:t>2.Explored </a:t>
            </a:r>
            <a:r>
              <a:rPr lang="en-US" dirty="0">
                <a:solidFill>
                  <a:schemeClr val="tx1"/>
                </a:solidFill>
              </a:rPr>
              <a:t>the data, we delved deep into its nuances. with visualization techniques also with pandas profiling, we unraveled missing values, scrutinized distribution patterns, and painted a vivid picture of our dataset. The enchanting </a:t>
            </a:r>
            <a:r>
              <a:rPr lang="en-US" dirty="0" err="1">
                <a:solidFill>
                  <a:schemeClr val="tx1"/>
                </a:solidFill>
              </a:rPr>
              <a:t>heatmap</a:t>
            </a:r>
            <a:r>
              <a:rPr lang="en-US" dirty="0">
                <a:solidFill>
                  <a:schemeClr val="tx1"/>
                </a:solidFill>
              </a:rPr>
              <a:t> unveiled relationships between variables, and the </a:t>
            </a:r>
            <a:r>
              <a:rPr lang="en-US" dirty="0" err="1">
                <a:solidFill>
                  <a:schemeClr val="tx1"/>
                </a:solidFill>
              </a:rPr>
              <a:t>seaborn</a:t>
            </a:r>
            <a:r>
              <a:rPr lang="en-US" dirty="0">
                <a:solidFill>
                  <a:schemeClr val="tx1"/>
                </a:solidFill>
              </a:rPr>
              <a:t> count plots revealed the distribution of categorical variables across different </a:t>
            </a:r>
            <a:r>
              <a:rPr lang="en-US" dirty="0" err="1">
                <a:solidFill>
                  <a:schemeClr val="tx1"/>
                </a:solidFill>
              </a:rPr>
              <a:t>featuers</a:t>
            </a:r>
            <a:r>
              <a:rPr lang="en-US" dirty="0">
                <a:solidFill>
                  <a:schemeClr val="tx1"/>
                </a:solidFill>
              </a:rPr>
              <a:t> of mushrooms</a:t>
            </a:r>
            <a:r>
              <a:rPr lang="en-US" dirty="0" smtClean="0">
                <a:solidFill>
                  <a:schemeClr val="tx1"/>
                </a:solidFill>
              </a:rPr>
              <a:t>.</a:t>
            </a:r>
          </a:p>
        </p:txBody>
      </p:sp>
      <p:sp>
        <p:nvSpPr>
          <p:cNvPr id="3" name="Title 2"/>
          <p:cNvSpPr>
            <a:spLocks noGrp="1"/>
          </p:cNvSpPr>
          <p:nvPr>
            <p:ph type="title"/>
          </p:nvPr>
        </p:nvSpPr>
        <p:spPr>
          <a:xfrm>
            <a:off x="2483768" y="-70618"/>
            <a:ext cx="7661196" cy="580884"/>
          </a:xfrm>
        </p:spPr>
        <p:txBody>
          <a:bodyPr>
            <a:normAutofit/>
          </a:bodyPr>
          <a:lstStyle/>
          <a:p>
            <a:r>
              <a:rPr lang="en-US" altLang="ko-KR" sz="2900" u="sng" dirty="0" smtClean="0"/>
              <a:t>Conclusion &amp; Recommendation </a:t>
            </a:r>
            <a:endParaRPr lang="en-US" sz="2900" u="sng" dirty="0"/>
          </a:p>
        </p:txBody>
      </p:sp>
      <p:sp>
        <p:nvSpPr>
          <p:cNvPr id="4" name="Rounded Rectangle 3"/>
          <p:cNvSpPr/>
          <p:nvPr/>
        </p:nvSpPr>
        <p:spPr>
          <a:xfrm>
            <a:off x="0" y="548680"/>
            <a:ext cx="9144000" cy="504056"/>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b="1" u="sng" dirty="0" smtClean="0">
                <a:ln w="0"/>
                <a:solidFill>
                  <a:schemeClr val="tx1"/>
                </a:solidFill>
                <a:effectLst>
                  <a:outerShdw blurRad="38100" dist="19050" dir="2700000" algn="tl" rotWithShape="0">
                    <a:schemeClr val="dk1">
                      <a:alpha val="40000"/>
                    </a:schemeClr>
                  </a:outerShdw>
                </a:effectLst>
              </a:rPr>
              <a:t>Conclusion</a:t>
            </a:r>
            <a:endParaRPr lang="en-US" b="1" u="sng" dirty="0">
              <a:ln w="0"/>
              <a:solidFill>
                <a:schemeClr val="tx1"/>
              </a:solidFill>
              <a:effectLst>
                <a:outerShdw blurRad="38100" dist="19050" dir="2700000" algn="tl" rotWithShape="0">
                  <a:schemeClr val="dk1">
                    <a:alpha val="40000"/>
                  </a:schemeClr>
                </a:outerShdw>
              </a:effectLst>
            </a:endParaRPr>
          </a:p>
        </p:txBody>
      </p:sp>
      <p:sp>
        <p:nvSpPr>
          <p:cNvPr id="5" name="Rounded Rectangle 4"/>
          <p:cNvSpPr/>
          <p:nvPr/>
        </p:nvSpPr>
        <p:spPr>
          <a:xfrm>
            <a:off x="19310" y="2924944"/>
            <a:ext cx="9124690" cy="504056"/>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b="1" u="sng" dirty="0" smtClean="0">
                <a:ln w="0"/>
                <a:solidFill>
                  <a:schemeClr val="tx1"/>
                </a:solidFill>
                <a:effectLst>
                  <a:outerShdw blurRad="38100" dist="19050" dir="2700000" algn="tl" rotWithShape="0">
                    <a:schemeClr val="dk1">
                      <a:alpha val="40000"/>
                    </a:schemeClr>
                  </a:outerShdw>
                </a:effectLst>
              </a:rPr>
              <a:t>Recommendation</a:t>
            </a:r>
            <a:r>
              <a:rPr lang="en-US" dirty="0" smtClean="0">
                <a:ln w="0"/>
                <a:solidFill>
                  <a:schemeClr val="tx1"/>
                </a:solidFill>
                <a:effectLst>
                  <a:outerShdw blurRad="38100" dist="19050" dir="2700000" algn="tl" rotWithShape="0">
                    <a:schemeClr val="dk1">
                      <a:alpha val="40000"/>
                    </a:schemeClr>
                  </a:outerShdw>
                </a:effectLst>
              </a:rPr>
              <a:t> </a:t>
            </a:r>
            <a:endParaRPr lang="en-US" dirty="0">
              <a:ln w="0"/>
              <a:solidFill>
                <a:schemeClr val="tx1"/>
              </a:solidFill>
              <a:effectLst>
                <a:outerShdw blurRad="38100" dist="19050" dir="2700000" algn="tl" rotWithShape="0">
                  <a:schemeClr val="dk1">
                    <a:alpha val="40000"/>
                  </a:schemeClr>
                </a:outerShdw>
              </a:effectLst>
            </a:endParaRPr>
          </a:p>
        </p:txBody>
      </p:sp>
      <p:sp>
        <p:nvSpPr>
          <p:cNvPr id="6" name="Content Placeholder 1"/>
          <p:cNvSpPr txBox="1">
            <a:spLocks/>
          </p:cNvSpPr>
          <p:nvPr/>
        </p:nvSpPr>
        <p:spPr>
          <a:xfrm>
            <a:off x="0" y="3356992"/>
            <a:ext cx="9144000" cy="3501008"/>
          </a:xfrm>
          <a:prstGeom prst="rect">
            <a:avLst/>
          </a:prstGeom>
        </p:spPr>
        <p:style>
          <a:lnRef idx="1">
            <a:schemeClr val="accent3"/>
          </a:lnRef>
          <a:fillRef idx="2">
            <a:schemeClr val="accent3"/>
          </a:fillRef>
          <a:effectRef idx="1">
            <a:schemeClr val="accent3"/>
          </a:effectRef>
          <a:fontRef idx="minor">
            <a:schemeClr val="dk1"/>
          </a:fontRef>
        </p:style>
        <p:txBody>
          <a:bodyPr vert="horz" lIns="91440" tIns="45720" rIns="91440" bIns="45720" rtlCol="0">
            <a:normAutofit/>
          </a:bodyPr>
          <a:lstStyle>
            <a:lvl1pPr marL="342900" indent="-3429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1pPr>
            <a:lvl2pPr marL="742950" indent="-28575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2pPr>
            <a:lvl3pPr marL="1143000" indent="-2286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3pPr>
            <a:lvl4pPr marL="1600200" indent="-2286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4pPr>
            <a:lvl5pPr marL="2057400" indent="-2286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solidFill>
                  <a:schemeClr val="tx1"/>
                </a:solidFill>
              </a:rPr>
              <a:t>1.    As per the analysis Mushroom family of </a:t>
            </a:r>
            <a:r>
              <a:rPr lang="en-US" dirty="0" err="1" smtClean="0">
                <a:solidFill>
                  <a:schemeClr val="tx1"/>
                </a:solidFill>
              </a:rPr>
              <a:t>Paxilus</a:t>
            </a:r>
            <a:r>
              <a:rPr lang="en-US" dirty="0" smtClean="0">
                <a:solidFill>
                  <a:schemeClr val="tx1"/>
                </a:solidFill>
              </a:rPr>
              <a:t> , </a:t>
            </a:r>
            <a:r>
              <a:rPr lang="en-US" dirty="0" err="1">
                <a:solidFill>
                  <a:schemeClr val="tx1"/>
                </a:solidFill>
              </a:rPr>
              <a:t>S</a:t>
            </a:r>
            <a:r>
              <a:rPr lang="en-US" dirty="0" err="1" smtClean="0">
                <a:solidFill>
                  <a:schemeClr val="tx1"/>
                </a:solidFill>
              </a:rPr>
              <a:t>tropharia</a:t>
            </a:r>
            <a:r>
              <a:rPr lang="en-US" dirty="0" smtClean="0">
                <a:solidFill>
                  <a:schemeClr val="tx1"/>
                </a:solidFill>
              </a:rPr>
              <a:t>, </a:t>
            </a:r>
            <a:r>
              <a:rPr lang="en-US" dirty="0" err="1">
                <a:solidFill>
                  <a:schemeClr val="tx1"/>
                </a:solidFill>
              </a:rPr>
              <a:t>C</a:t>
            </a:r>
            <a:r>
              <a:rPr lang="en-US" dirty="0" err="1" smtClean="0">
                <a:solidFill>
                  <a:schemeClr val="tx1"/>
                </a:solidFill>
              </a:rPr>
              <a:t>ropidots</a:t>
            </a:r>
            <a:r>
              <a:rPr lang="en-US" dirty="0" smtClean="0">
                <a:solidFill>
                  <a:schemeClr val="tx1"/>
                </a:solidFill>
              </a:rPr>
              <a:t>, saddle cup, </a:t>
            </a:r>
            <a:r>
              <a:rPr lang="en-US" dirty="0" err="1" smtClean="0">
                <a:solidFill>
                  <a:schemeClr val="tx1"/>
                </a:solidFill>
              </a:rPr>
              <a:t>Entoloma</a:t>
            </a:r>
            <a:r>
              <a:rPr lang="en-US" dirty="0" smtClean="0">
                <a:solidFill>
                  <a:schemeClr val="tx1"/>
                </a:solidFill>
              </a:rPr>
              <a:t>, </a:t>
            </a:r>
            <a:r>
              <a:rPr lang="en-US" dirty="0" err="1" smtClean="0">
                <a:solidFill>
                  <a:schemeClr val="tx1"/>
                </a:solidFill>
              </a:rPr>
              <a:t>Cortinarius</a:t>
            </a:r>
            <a:r>
              <a:rPr lang="en-US" dirty="0" smtClean="0">
                <a:solidFill>
                  <a:schemeClr val="tx1"/>
                </a:solidFill>
              </a:rPr>
              <a:t>, </a:t>
            </a:r>
            <a:r>
              <a:rPr lang="en-US" dirty="0" err="1" smtClean="0">
                <a:solidFill>
                  <a:schemeClr val="tx1"/>
                </a:solidFill>
              </a:rPr>
              <a:t>Earpick</a:t>
            </a:r>
            <a:r>
              <a:rPr lang="en-US" dirty="0" smtClean="0">
                <a:solidFill>
                  <a:schemeClr val="tx1"/>
                </a:solidFill>
              </a:rPr>
              <a:t>, </a:t>
            </a:r>
            <a:r>
              <a:rPr lang="en-US" dirty="0" err="1">
                <a:solidFill>
                  <a:schemeClr val="tx1"/>
                </a:solidFill>
              </a:rPr>
              <a:t>H</a:t>
            </a:r>
            <a:r>
              <a:rPr lang="en-US" dirty="0" err="1" smtClean="0">
                <a:solidFill>
                  <a:schemeClr val="tx1"/>
                </a:solidFill>
              </a:rPr>
              <a:t>elly</a:t>
            </a:r>
            <a:r>
              <a:rPr lang="en-US" dirty="0" smtClean="0">
                <a:solidFill>
                  <a:schemeClr val="tx1"/>
                </a:solidFill>
              </a:rPr>
              <a:t> Disc are belongs to poisonous mushroom.</a:t>
            </a:r>
          </a:p>
          <a:p>
            <a:r>
              <a:rPr lang="en-US" dirty="0" smtClean="0">
                <a:solidFill>
                  <a:schemeClr val="tx1"/>
                </a:solidFill>
              </a:rPr>
              <a:t>2.    Mushroom which are found in the area of Grasses, Heaths and Paths are unknown and considered unsafe to consume for health.</a:t>
            </a:r>
          </a:p>
          <a:p>
            <a:r>
              <a:rPr lang="en-US" dirty="0" smtClean="0">
                <a:solidFill>
                  <a:schemeClr val="tx1"/>
                </a:solidFill>
              </a:rPr>
              <a:t>3.    Mushroom Forager should be careful while plucking mushroom by checking the color of its spore color .The poisonous mushroom spore colors are Pink, Black, Green, Brown , Purple.</a:t>
            </a:r>
          </a:p>
          <a:p>
            <a:r>
              <a:rPr lang="en-US" dirty="0" smtClean="0">
                <a:solidFill>
                  <a:schemeClr val="tx1"/>
                </a:solidFill>
              </a:rPr>
              <a:t>4.    Watch out for Veil-</a:t>
            </a:r>
            <a:r>
              <a:rPr lang="en-US" dirty="0" err="1" smtClean="0">
                <a:solidFill>
                  <a:schemeClr val="tx1"/>
                </a:solidFill>
              </a:rPr>
              <a:t>Colour</a:t>
            </a:r>
            <a:r>
              <a:rPr lang="en-US" dirty="0" smtClean="0">
                <a:solidFill>
                  <a:schemeClr val="tx1"/>
                </a:solidFill>
              </a:rPr>
              <a:t> as well are which are Black, </a:t>
            </a:r>
            <a:r>
              <a:rPr lang="en-US" dirty="0">
                <a:solidFill>
                  <a:schemeClr val="tx1"/>
                </a:solidFill>
              </a:rPr>
              <a:t>R</a:t>
            </a:r>
            <a:r>
              <a:rPr lang="en-US" dirty="0" smtClean="0">
                <a:solidFill>
                  <a:schemeClr val="tx1"/>
                </a:solidFill>
              </a:rPr>
              <a:t>ed, Brown, Purple.</a:t>
            </a:r>
          </a:p>
          <a:p>
            <a:pPr>
              <a:buAutoNum type="arabicPeriod" startAt="5"/>
            </a:pPr>
            <a:r>
              <a:rPr lang="en-US" dirty="0" err="1" smtClean="0">
                <a:solidFill>
                  <a:schemeClr val="tx1"/>
                </a:solidFill>
              </a:rPr>
              <a:t>Stricktly</a:t>
            </a:r>
            <a:r>
              <a:rPr lang="en-US" dirty="0" smtClean="0">
                <a:solidFill>
                  <a:schemeClr val="tx1"/>
                </a:solidFill>
              </a:rPr>
              <a:t> avoid Mushroom having stem color Pink, Yellow, Green, Pink, Black and having </a:t>
            </a:r>
            <a:r>
              <a:rPr lang="en-US" dirty="0" err="1" smtClean="0">
                <a:solidFill>
                  <a:schemeClr val="tx1"/>
                </a:solidFill>
              </a:rPr>
              <a:t>Club,Rooted</a:t>
            </a:r>
            <a:r>
              <a:rPr lang="en-US" dirty="0" smtClean="0">
                <a:solidFill>
                  <a:schemeClr val="tx1"/>
                </a:solidFill>
              </a:rPr>
              <a:t> type stem roots which indicates poisonous Mushroom.</a:t>
            </a:r>
          </a:p>
          <a:p>
            <a:pPr>
              <a:buAutoNum type="arabicPeriod" startAt="5"/>
            </a:pPr>
            <a:r>
              <a:rPr lang="en-US" dirty="0" smtClean="0">
                <a:solidFill>
                  <a:schemeClr val="tx1"/>
                </a:solidFill>
              </a:rPr>
              <a:t>Check the Cap Surface it </a:t>
            </a:r>
            <a:r>
              <a:rPr lang="en-US" dirty="0" err="1" smtClean="0">
                <a:solidFill>
                  <a:schemeClr val="tx1"/>
                </a:solidFill>
              </a:rPr>
              <a:t>shoudn’t</a:t>
            </a:r>
            <a:r>
              <a:rPr lang="en-US" dirty="0" smtClean="0">
                <a:solidFill>
                  <a:schemeClr val="tx1"/>
                </a:solidFill>
              </a:rPr>
              <a:t> be silky, Fibrous, Sticky Grooves which lead to Poisonous Mushroom</a:t>
            </a:r>
          </a:p>
          <a:p>
            <a:pPr>
              <a:buAutoNum type="arabicPeriod" startAt="5"/>
            </a:pPr>
            <a:r>
              <a:rPr lang="en-US" dirty="0" smtClean="0">
                <a:solidFill>
                  <a:schemeClr val="tx1"/>
                </a:solidFill>
              </a:rPr>
              <a:t>Use Small Garden towel and hand </a:t>
            </a:r>
            <a:r>
              <a:rPr lang="en-US" dirty="0" err="1" smtClean="0">
                <a:solidFill>
                  <a:schemeClr val="tx1"/>
                </a:solidFill>
              </a:rPr>
              <a:t>weeder</a:t>
            </a:r>
            <a:r>
              <a:rPr lang="en-US" dirty="0" smtClean="0">
                <a:solidFill>
                  <a:schemeClr val="tx1"/>
                </a:solidFill>
              </a:rPr>
              <a:t> while going to foraging.</a:t>
            </a:r>
          </a:p>
          <a:p>
            <a:pPr>
              <a:buAutoNum type="arabicPeriod" startAt="5"/>
            </a:pPr>
            <a:endParaRPr lang="en-US" dirty="0" smtClean="0">
              <a:solidFill>
                <a:schemeClr val="tx1"/>
              </a:solidFill>
            </a:endParaRPr>
          </a:p>
        </p:txBody>
      </p:sp>
    </p:spTree>
    <p:extLst>
      <p:ext uri="{BB962C8B-B14F-4D97-AF65-F5344CB8AC3E}">
        <p14:creationId xmlns:p14="http://schemas.microsoft.com/office/powerpoint/2010/main" val="2113460888"/>
      </p:ext>
    </p:extLst>
  </p:cSld>
  <p:clrMapOvr>
    <a:masterClrMapping/>
  </p:clrMapOvr>
  <p:transition spd="slow">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138915413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41349447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29935" y="2708920"/>
            <a:ext cx="4313903" cy="2736304"/>
          </a:xfrm>
        </p:spPr>
        <p:txBody>
          <a:bodyPr/>
          <a:lstStyle/>
          <a:p>
            <a:r>
              <a:rPr lang="en-US" altLang="ko-KR" dirty="0"/>
              <a:t>THANK</a:t>
            </a:r>
            <a:br>
              <a:rPr lang="en-US" altLang="ko-KR" dirty="0"/>
            </a:br>
            <a:r>
              <a:rPr lang="en-US" altLang="ko-KR" dirty="0"/>
              <a:t>YOU</a:t>
            </a:r>
            <a:endParaRPr lang="ko-KR" alt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그룹 3"/>
          <p:cNvGrpSpPr/>
          <p:nvPr/>
        </p:nvGrpSpPr>
        <p:grpSpPr>
          <a:xfrm>
            <a:off x="-180528" y="4437112"/>
            <a:ext cx="4211960" cy="1876877"/>
            <a:chOff x="615042" y="938174"/>
            <a:chExt cx="4211960" cy="2171307"/>
          </a:xfrm>
        </p:grpSpPr>
        <p:sp>
          <p:nvSpPr>
            <p:cNvPr id="10" name="Text Box 5"/>
            <p:cNvSpPr txBox="1">
              <a:spLocks noChangeArrowheads="1"/>
            </p:cNvSpPr>
            <p:nvPr/>
          </p:nvSpPr>
          <p:spPr bwMode="auto">
            <a:xfrm>
              <a:off x="615042" y="1778234"/>
              <a:ext cx="4211960" cy="110378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2800" b="1" dirty="0">
                  <a:latin typeface="Algerian" panose="04020705040A02060702" pitchFamily="82" charset="0"/>
                  <a:ea typeface="맑은 고딕" pitchFamily="50" charset="-127"/>
                  <a:cs typeface="굴림" pitchFamily="50" charset="-127"/>
                </a:rPr>
                <a:t> </a:t>
              </a:r>
              <a:r>
                <a:rPr kumimoji="1" lang="en-US" altLang="ko-KR" sz="2800" b="1" dirty="0" smtClean="0">
                  <a:latin typeface="Algerian" panose="04020705040A02060702" pitchFamily="82" charset="0"/>
                  <a:ea typeface="맑은 고딕" pitchFamily="50" charset="-127"/>
                  <a:cs typeface="굴림" pitchFamily="50" charset="-127"/>
                </a:rPr>
                <a:t>Problem </a:t>
              </a:r>
              <a:r>
                <a:rPr kumimoji="1" lang="en-US" altLang="ko-KR" sz="2800" b="1" dirty="0">
                  <a:latin typeface="Algerian" panose="04020705040A02060702" pitchFamily="82" charset="0"/>
                  <a:ea typeface="맑은 고딕" pitchFamily="50" charset="-127"/>
                  <a:cs typeface="굴림" pitchFamily="50" charset="-127"/>
                </a:rPr>
                <a:t>S</a:t>
              </a:r>
              <a:r>
                <a:rPr kumimoji="1" lang="en-US" altLang="ko-KR" sz="2800" b="1" dirty="0" smtClean="0">
                  <a:latin typeface="Algerian" panose="04020705040A02060702" pitchFamily="82" charset="0"/>
                  <a:ea typeface="맑은 고딕" pitchFamily="50" charset="-127"/>
                  <a:cs typeface="굴림" pitchFamily="50" charset="-127"/>
                </a:rPr>
                <a:t>tatement &amp; Approach </a:t>
              </a:r>
              <a:endParaRPr kumimoji="1" lang="en-US" altLang="ko-KR" sz="2800" b="1" dirty="0">
                <a:latin typeface="Algerian" panose="04020705040A02060702" pitchFamily="82" charset="0"/>
                <a:ea typeface="맑은 고딕" pitchFamily="50" charset="-127"/>
                <a:cs typeface="굴림" pitchFamily="50" charset="-127"/>
              </a:endParaRPr>
            </a:p>
          </p:txBody>
        </p:sp>
        <p:sp>
          <p:nvSpPr>
            <p:cNvPr id="12" name="직사각형 11"/>
            <p:cNvSpPr/>
            <p:nvPr/>
          </p:nvSpPr>
          <p:spPr>
            <a:xfrm>
              <a:off x="1514634" y="2824635"/>
              <a:ext cx="2673424" cy="284846"/>
            </a:xfrm>
            <a:prstGeom prst="rect">
              <a:avLst/>
            </a:prstGeom>
          </p:spPr>
          <p:txBody>
            <a:bodyPr wrap="square">
              <a:spAutoFit/>
            </a:bodyPr>
            <a:lstStyle/>
            <a:p>
              <a:pPr lvl="0" algn="ctr">
                <a:lnSpc>
                  <a:spcPts val="1200"/>
                </a:lnSpc>
                <a:defRPr/>
              </a:pPr>
              <a:endParaRPr lang="en-US" altLang="ko-KR" sz="1100" dirty="0">
                <a:solidFill>
                  <a:schemeClr val="tx1">
                    <a:lumMod val="50000"/>
                    <a:lumOff val="50000"/>
                  </a:schemeClr>
                </a:solidFill>
                <a:latin typeface="+mj-lt"/>
                <a:ea typeface="맑은 고딕" pitchFamily="50" charset="-127"/>
                <a:cs typeface="굴림" pitchFamily="50" charset="-127"/>
              </a:endParaRPr>
            </a:p>
          </p:txBody>
        </p:sp>
        <p:sp>
          <p:nvSpPr>
            <p:cNvPr id="11" name="Text Box 4"/>
            <p:cNvSpPr txBox="1">
              <a:spLocks noChangeArrowheads="1"/>
            </p:cNvSpPr>
            <p:nvPr/>
          </p:nvSpPr>
          <p:spPr bwMode="auto">
            <a:xfrm>
              <a:off x="2420298" y="938174"/>
              <a:ext cx="601447" cy="584775"/>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a:solidFill>
                    <a:schemeClr val="accent3">
                      <a:lumMod val="75000"/>
                    </a:schemeClr>
                  </a:solidFill>
                  <a:latin typeface="+mj-lt"/>
                  <a:ea typeface="맑은 고딕" pitchFamily="50" charset="-127"/>
                  <a:cs typeface="굴림" pitchFamily="50" charset="-127"/>
                </a:rPr>
                <a:t>01</a:t>
              </a:r>
              <a:endParaRPr kumimoji="1" lang="ko-KR" altLang="ko-KR" sz="3200" b="1" dirty="0">
                <a:solidFill>
                  <a:schemeClr val="accent3">
                    <a:lumMod val="75000"/>
                  </a:schemeClr>
                </a:solidFill>
                <a:latin typeface="+mj-lt"/>
                <a:ea typeface="맑은 고딕" pitchFamily="50" charset="-127"/>
                <a:cs typeface="굴림" pitchFamily="50" charset="-127"/>
              </a:endParaRPr>
            </a:p>
          </p:txBody>
        </p:sp>
      </p:grpSp>
      <p:sp>
        <p:nvSpPr>
          <p:cNvPr id="9" name="직사각형 11"/>
          <p:cNvSpPr/>
          <p:nvPr/>
        </p:nvSpPr>
        <p:spPr>
          <a:xfrm>
            <a:off x="5135488" y="3042225"/>
            <a:ext cx="2673424" cy="246221"/>
          </a:xfrm>
          <a:prstGeom prst="rect">
            <a:avLst/>
          </a:prstGeom>
        </p:spPr>
        <p:txBody>
          <a:bodyPr wrap="square">
            <a:spAutoFit/>
          </a:bodyPr>
          <a:lstStyle/>
          <a:p>
            <a:pPr lvl="0" algn="ctr">
              <a:lnSpc>
                <a:spcPts val="1200"/>
              </a:lnSpc>
              <a:defRPr/>
            </a:pPr>
            <a:endParaRPr lang="en-US" altLang="ko-KR" sz="1100" dirty="0">
              <a:solidFill>
                <a:schemeClr val="tx1">
                  <a:lumMod val="50000"/>
                  <a:lumOff val="50000"/>
                </a:schemeClr>
              </a:solidFill>
              <a:latin typeface="+mj-lt"/>
              <a:ea typeface="맑은 고딕" pitchFamily="50" charset="-127"/>
              <a:cs typeface="굴림" pitchFamily="50" charset="-127"/>
            </a:endParaRPr>
          </a:p>
        </p:txBody>
      </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내용 개체 틀 36"/>
          <p:cNvSpPr>
            <a:spLocks noGrp="1"/>
          </p:cNvSpPr>
          <p:nvPr>
            <p:ph idx="1"/>
          </p:nvPr>
        </p:nvSpPr>
        <p:spPr>
          <a:xfrm>
            <a:off x="0" y="1052736"/>
            <a:ext cx="9144000" cy="2043608"/>
          </a:xfrm>
        </p:spPr>
        <p:style>
          <a:lnRef idx="1">
            <a:schemeClr val="accent3"/>
          </a:lnRef>
          <a:fillRef idx="3">
            <a:schemeClr val="accent3"/>
          </a:fillRef>
          <a:effectRef idx="2">
            <a:schemeClr val="accent3"/>
          </a:effectRef>
          <a:fontRef idx="minor">
            <a:schemeClr val="lt1"/>
          </a:fontRef>
        </p:style>
        <p:txBody>
          <a:bodyPr>
            <a:normAutofit lnSpcReduction="10000"/>
          </a:bodyPr>
          <a:lstStyle/>
          <a:p>
            <a:pPr marL="285750" lvl="0" indent="-285750" algn="just">
              <a:lnSpc>
                <a:spcPct val="90000"/>
              </a:lnSpc>
              <a:spcBef>
                <a:spcPts val="0"/>
              </a:spcBef>
              <a:buSzPct val="60810"/>
              <a:buFont typeface="Wingdings" panose="05000000000000000000" pitchFamily="2" charset="2"/>
              <a:buChar char="q"/>
            </a:pPr>
            <a:r>
              <a:rPr lang="en-US" sz="1800" i="0" dirty="0" smtClean="0">
                <a:solidFill>
                  <a:schemeClr val="tx1"/>
                </a:solidFill>
                <a:latin typeface="Times New Roman" panose="02020603050405020304" pitchFamily="18" charset="0"/>
                <a:cs typeface="Times New Roman" panose="02020603050405020304" pitchFamily="18" charset="0"/>
              </a:rPr>
              <a:t>To prepare Machine learning model which will safeguard the mushroom foragers by distinguishing between edible and poisonous mushroom.</a:t>
            </a:r>
          </a:p>
          <a:p>
            <a:pPr marL="285750" lvl="0" indent="-285750" algn="just">
              <a:lnSpc>
                <a:spcPct val="90000"/>
              </a:lnSpc>
              <a:spcBef>
                <a:spcPts val="0"/>
              </a:spcBef>
              <a:buSzPct val="60810"/>
              <a:buFont typeface="Wingdings" panose="05000000000000000000" pitchFamily="2" charset="2"/>
              <a:buChar char="q"/>
            </a:pPr>
            <a:endParaRPr lang="en-US" sz="1800" i="0" dirty="0">
              <a:solidFill>
                <a:schemeClr val="tx1"/>
              </a:solidFill>
              <a:latin typeface="Times New Roman" panose="02020603050405020304" pitchFamily="18" charset="0"/>
              <a:cs typeface="Times New Roman" panose="02020603050405020304" pitchFamily="18" charset="0"/>
            </a:endParaRPr>
          </a:p>
          <a:p>
            <a:pPr marL="285750" lvl="0" indent="-285750" algn="just">
              <a:lnSpc>
                <a:spcPct val="90000"/>
              </a:lnSpc>
              <a:spcBef>
                <a:spcPts val="0"/>
              </a:spcBef>
              <a:buSzPct val="60810"/>
              <a:buFont typeface="Wingdings" panose="05000000000000000000" pitchFamily="2" charset="2"/>
              <a:buChar char="q"/>
            </a:pPr>
            <a:r>
              <a:rPr lang="en-US" sz="1800" i="0" dirty="0" smtClean="0">
                <a:solidFill>
                  <a:schemeClr val="tx1"/>
                </a:solidFill>
                <a:latin typeface="Times New Roman" panose="02020603050405020304" pitchFamily="18" charset="0"/>
                <a:cs typeface="Times New Roman" panose="02020603050405020304" pitchFamily="18" charset="0"/>
              </a:rPr>
              <a:t>The task at hand for us to predict the Mushroom type based on the existing data using machine-learning algorithm.</a:t>
            </a:r>
          </a:p>
          <a:p>
            <a:pPr marL="285750" lvl="0" indent="-285750" algn="just">
              <a:lnSpc>
                <a:spcPct val="90000"/>
              </a:lnSpc>
              <a:spcBef>
                <a:spcPts val="0"/>
              </a:spcBef>
              <a:buSzPct val="60810"/>
              <a:buFont typeface="Wingdings" panose="05000000000000000000" pitchFamily="2" charset="2"/>
              <a:buChar char="q"/>
            </a:pPr>
            <a:endParaRPr lang="en-US" sz="1800" i="0" dirty="0">
              <a:solidFill>
                <a:schemeClr val="tx1"/>
              </a:solidFill>
              <a:latin typeface="Times New Roman" panose="02020603050405020304" pitchFamily="18" charset="0"/>
              <a:cs typeface="Times New Roman" panose="02020603050405020304" pitchFamily="18" charset="0"/>
            </a:endParaRPr>
          </a:p>
          <a:p>
            <a:pPr marL="285750" lvl="0" indent="-285750" algn="just">
              <a:lnSpc>
                <a:spcPct val="90000"/>
              </a:lnSpc>
              <a:spcBef>
                <a:spcPts val="0"/>
              </a:spcBef>
              <a:buSzPct val="60810"/>
              <a:buFont typeface="Wingdings" panose="05000000000000000000" pitchFamily="2" charset="2"/>
              <a:buChar char="q"/>
            </a:pPr>
            <a:r>
              <a:rPr lang="en-US" sz="1800" i="0" dirty="0" smtClean="0">
                <a:solidFill>
                  <a:schemeClr val="tx1"/>
                </a:solidFill>
                <a:latin typeface="Times New Roman" panose="02020603050405020304" pitchFamily="18" charset="0"/>
                <a:cs typeface="Times New Roman" panose="02020603050405020304" pitchFamily="18" charset="0"/>
              </a:rPr>
              <a:t>To study the factors affecting the mushroom, which features are significant and how well those features describe the type of mushroom.</a:t>
            </a:r>
          </a:p>
          <a:p>
            <a:pPr marL="285750" lvl="0" indent="-285750" algn="just">
              <a:lnSpc>
                <a:spcPct val="90000"/>
              </a:lnSpc>
              <a:spcBef>
                <a:spcPts val="0"/>
              </a:spcBef>
              <a:buSzPct val="60810"/>
              <a:buFont typeface="Wingdings" panose="05000000000000000000" pitchFamily="2" charset="2"/>
              <a:buChar char="q"/>
            </a:pPr>
            <a:endParaRPr lang="en-US" sz="1800" i="0" dirty="0">
              <a:solidFill>
                <a:schemeClr val="tx1"/>
              </a:solidFill>
              <a:latin typeface="Times New Roman" panose="02020603050405020304" pitchFamily="18" charset="0"/>
              <a:cs typeface="Times New Roman" panose="02020603050405020304" pitchFamily="18" charset="0"/>
            </a:endParaRPr>
          </a:p>
          <a:p>
            <a:pPr marL="285750" lvl="0" indent="-285750" algn="just">
              <a:lnSpc>
                <a:spcPct val="90000"/>
              </a:lnSpc>
              <a:spcBef>
                <a:spcPts val="0"/>
              </a:spcBef>
              <a:buSzPct val="60810"/>
              <a:buFont typeface="Wingdings" panose="05000000000000000000" pitchFamily="2" charset="2"/>
              <a:buChar char="q"/>
            </a:pPr>
            <a:endParaRPr lang="en-US" sz="1800" i="0" dirty="0" smtClean="0">
              <a:solidFill>
                <a:schemeClr val="tx1"/>
              </a:solidFill>
              <a:latin typeface="Times New Roman" panose="02020603050405020304" pitchFamily="18" charset="0"/>
              <a:cs typeface="Times New Roman" panose="02020603050405020304" pitchFamily="18" charset="0"/>
            </a:endParaRPr>
          </a:p>
          <a:p>
            <a:pPr marL="285750" lvl="0" indent="-285750" algn="just">
              <a:lnSpc>
                <a:spcPct val="90000"/>
              </a:lnSpc>
              <a:spcBef>
                <a:spcPts val="0"/>
              </a:spcBef>
              <a:buSzPct val="60810"/>
              <a:buFont typeface="Wingdings" panose="05000000000000000000" pitchFamily="2" charset="2"/>
              <a:buChar char="q"/>
            </a:pPr>
            <a:endParaRPr lang="en-US" sz="1800" i="0" dirty="0" smtClean="0">
              <a:solidFill>
                <a:schemeClr val="tx1"/>
              </a:solidFill>
              <a:latin typeface="Times New Roman" panose="02020603050405020304" pitchFamily="18" charset="0"/>
              <a:cs typeface="Times New Roman" panose="02020603050405020304" pitchFamily="18" charset="0"/>
            </a:endParaRPr>
          </a:p>
          <a:p>
            <a:pPr marL="285750" lvl="0" indent="-285750" algn="just">
              <a:lnSpc>
                <a:spcPct val="90000"/>
              </a:lnSpc>
              <a:spcBef>
                <a:spcPts val="0"/>
              </a:spcBef>
              <a:buSzPct val="60810"/>
              <a:buFont typeface="Wingdings" panose="05000000000000000000" pitchFamily="2" charset="2"/>
              <a:buChar char="q"/>
            </a:pPr>
            <a:endParaRPr lang="en-US" sz="1800" i="0" dirty="0">
              <a:solidFill>
                <a:schemeClr val="tx1"/>
              </a:solidFill>
              <a:latin typeface="Times New Roman" panose="02020603050405020304" pitchFamily="18" charset="0"/>
              <a:cs typeface="Times New Roman" panose="02020603050405020304" pitchFamily="18" charset="0"/>
            </a:endParaRPr>
          </a:p>
        </p:txBody>
      </p:sp>
      <p:sp>
        <p:nvSpPr>
          <p:cNvPr id="2" name="제목 1"/>
          <p:cNvSpPr>
            <a:spLocks noGrp="1"/>
          </p:cNvSpPr>
          <p:nvPr>
            <p:ph type="title"/>
          </p:nvPr>
        </p:nvSpPr>
        <p:spPr>
          <a:xfrm>
            <a:off x="655220" y="111812"/>
            <a:ext cx="7661196" cy="652892"/>
          </a:xfrm>
        </p:spPr>
        <p:txBody>
          <a:bodyPr>
            <a:noAutofit/>
          </a:bodyPr>
          <a:lstStyle/>
          <a:p>
            <a:r>
              <a:rPr lang="en-US" altLang="ko-KR" sz="4000" dirty="0" smtClean="0"/>
              <a:t>Problem Statement &amp; Approach</a:t>
            </a:r>
            <a:endParaRPr lang="ko-KR" altLang="en-US" sz="4000" dirty="0"/>
          </a:p>
        </p:txBody>
      </p:sp>
      <p:pic>
        <p:nvPicPr>
          <p:cNvPr id="3" name="Picture 2"/>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rcRect l="18809" t="55239" r="10317" b="16471"/>
          <a:stretch/>
        </p:blipFill>
        <p:spPr>
          <a:xfrm>
            <a:off x="0" y="3356992"/>
            <a:ext cx="9144000" cy="3096344"/>
          </a:xfrm>
          <a:prstGeom prst="rect">
            <a:avLst/>
          </a:prstGeom>
        </p:spPr>
      </p:pic>
      <p:sp>
        <p:nvSpPr>
          <p:cNvPr id="4" name="Rounded Rectangle 3"/>
          <p:cNvSpPr/>
          <p:nvPr/>
        </p:nvSpPr>
        <p:spPr>
          <a:xfrm>
            <a:off x="0" y="3068960"/>
            <a:ext cx="9144000" cy="43204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b="1" u="sng" dirty="0" smtClean="0">
                <a:solidFill>
                  <a:schemeClr val="tx1"/>
                </a:solidFill>
                <a:latin typeface="Bodoni MT Black" panose="02070A03080606020203" pitchFamily="18" charset="0"/>
              </a:rPr>
              <a:t>Data</a:t>
            </a:r>
            <a:endParaRPr lang="en-US" b="1" u="sng" dirty="0">
              <a:solidFill>
                <a:schemeClr val="tx1"/>
              </a:solidFill>
              <a:latin typeface="Bodoni MT Black" panose="02070A03080606020203" pitchFamily="18" charset="0"/>
            </a:endParaRPr>
          </a:p>
        </p:txBody>
      </p:sp>
      <p:sp>
        <p:nvSpPr>
          <p:cNvPr id="5" name="Rectangle 4"/>
          <p:cNvSpPr/>
          <p:nvPr/>
        </p:nvSpPr>
        <p:spPr>
          <a:xfrm>
            <a:off x="0" y="6525344"/>
            <a:ext cx="9144000" cy="3600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Total No of Rows:-61244 ,   No of Columns-23</a:t>
            </a:r>
            <a:endPar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Tree>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819915" y="-243408"/>
            <a:ext cx="1772355" cy="1104560"/>
          </a:xfrm>
        </p:spPr>
        <p:txBody>
          <a:bodyPr>
            <a:normAutofit/>
          </a:bodyPr>
          <a:lstStyle/>
          <a:p>
            <a:r>
              <a:rPr lang="en-US" sz="3100" dirty="0" smtClean="0"/>
              <a:t>Strategy </a:t>
            </a:r>
            <a:endParaRPr lang="en-US" sz="3100" dirty="0"/>
          </a:p>
        </p:txBody>
      </p:sp>
      <p:sp>
        <p:nvSpPr>
          <p:cNvPr id="4" name="object 10"/>
          <p:cNvSpPr/>
          <p:nvPr/>
        </p:nvSpPr>
        <p:spPr>
          <a:xfrm>
            <a:off x="173565" y="1460414"/>
            <a:ext cx="1145723" cy="347980"/>
          </a:xfrm>
          <a:custGeom>
            <a:avLst/>
            <a:gdLst/>
            <a:ahLst/>
            <a:cxnLst/>
            <a:rect l="l" t="t" r="r" b="b"/>
            <a:pathLst>
              <a:path w="1336675" h="347980">
                <a:moveTo>
                  <a:pt x="1301750" y="0"/>
                </a:moveTo>
                <a:lnTo>
                  <a:pt x="34747" y="0"/>
                </a:lnTo>
                <a:lnTo>
                  <a:pt x="21222" y="2722"/>
                </a:lnTo>
                <a:lnTo>
                  <a:pt x="10177" y="10160"/>
                </a:lnTo>
                <a:lnTo>
                  <a:pt x="2730" y="21216"/>
                </a:lnTo>
                <a:lnTo>
                  <a:pt x="0" y="34798"/>
                </a:lnTo>
                <a:lnTo>
                  <a:pt x="0" y="312674"/>
                </a:lnTo>
                <a:lnTo>
                  <a:pt x="2730" y="326255"/>
                </a:lnTo>
                <a:lnTo>
                  <a:pt x="10177" y="337312"/>
                </a:lnTo>
                <a:lnTo>
                  <a:pt x="21222" y="344749"/>
                </a:lnTo>
                <a:lnTo>
                  <a:pt x="34747" y="347472"/>
                </a:lnTo>
                <a:lnTo>
                  <a:pt x="1301750" y="347472"/>
                </a:lnTo>
                <a:lnTo>
                  <a:pt x="1315331" y="344749"/>
                </a:lnTo>
                <a:lnTo>
                  <a:pt x="1326388" y="337312"/>
                </a:lnTo>
                <a:lnTo>
                  <a:pt x="1333825" y="326255"/>
                </a:lnTo>
                <a:lnTo>
                  <a:pt x="1336548" y="312674"/>
                </a:lnTo>
                <a:lnTo>
                  <a:pt x="1336548" y="34798"/>
                </a:lnTo>
                <a:lnTo>
                  <a:pt x="1333825" y="21216"/>
                </a:lnTo>
                <a:lnTo>
                  <a:pt x="1326388" y="10159"/>
                </a:lnTo>
                <a:lnTo>
                  <a:pt x="1315331" y="2722"/>
                </a:lnTo>
                <a:lnTo>
                  <a:pt x="1301750" y="0"/>
                </a:lnTo>
                <a:close/>
              </a:path>
            </a:pathLst>
          </a:custGeom>
          <a:solidFill>
            <a:srgbClr val="007EDF"/>
          </a:solidFill>
        </p:spPr>
        <p:txBody>
          <a:bodyPr wrap="square" lIns="0" tIns="0" rIns="0" bIns="0" rtlCol="0"/>
          <a:lstStyle/>
          <a:p>
            <a:endParaRPr dirty="0"/>
          </a:p>
        </p:txBody>
      </p:sp>
      <p:sp>
        <p:nvSpPr>
          <p:cNvPr id="5" name="object 11"/>
          <p:cNvSpPr txBox="1"/>
          <p:nvPr/>
        </p:nvSpPr>
        <p:spPr>
          <a:xfrm>
            <a:off x="238035" y="1484784"/>
            <a:ext cx="1021597" cy="271869"/>
          </a:xfrm>
          <a:prstGeom prst="rect">
            <a:avLst/>
          </a:prstGeom>
        </p:spPr>
        <p:txBody>
          <a:bodyPr vert="horz" wrap="square" lIns="0" tIns="12700" rIns="0" bIns="0" rtlCol="0">
            <a:spAutoFit/>
          </a:bodyPr>
          <a:lstStyle/>
          <a:p>
            <a:pPr marL="12700">
              <a:lnSpc>
                <a:spcPct val="100000"/>
              </a:lnSpc>
              <a:spcBef>
                <a:spcPts val="100"/>
              </a:spcBef>
            </a:pPr>
            <a:r>
              <a:rPr lang="en-US" sz="800" b="1" dirty="0" smtClean="0">
                <a:solidFill>
                  <a:srgbClr val="FFFFFF"/>
                </a:solidFill>
                <a:latin typeface="Arial"/>
                <a:cs typeface="Arial"/>
              </a:rPr>
              <a:t> </a:t>
            </a:r>
            <a:r>
              <a:rPr sz="800" b="1" dirty="0" smtClean="0">
                <a:solidFill>
                  <a:srgbClr val="FFFFFF"/>
                </a:solidFill>
                <a:latin typeface="Arial"/>
                <a:cs typeface="Arial"/>
              </a:rPr>
              <a:t>DATA</a:t>
            </a:r>
            <a:endParaRPr lang="en-US" sz="800" b="1" dirty="0" smtClean="0">
              <a:solidFill>
                <a:srgbClr val="FFFFFF"/>
              </a:solidFill>
              <a:latin typeface="Arial"/>
              <a:cs typeface="Arial"/>
            </a:endParaRPr>
          </a:p>
          <a:p>
            <a:pPr marL="12700">
              <a:lnSpc>
                <a:spcPct val="100000"/>
              </a:lnSpc>
              <a:spcBef>
                <a:spcPts val="100"/>
              </a:spcBef>
            </a:pPr>
            <a:r>
              <a:rPr sz="800" b="1" spc="-15" dirty="0" smtClean="0">
                <a:solidFill>
                  <a:srgbClr val="FFFFFF"/>
                </a:solidFill>
                <a:latin typeface="Arial"/>
                <a:cs typeface="Arial"/>
              </a:rPr>
              <a:t> </a:t>
            </a:r>
            <a:r>
              <a:rPr lang="en-US" sz="800" b="1" spc="-10" dirty="0" smtClean="0">
                <a:solidFill>
                  <a:srgbClr val="FFFFFF"/>
                </a:solidFill>
                <a:latin typeface="Arial"/>
                <a:cs typeface="Arial"/>
              </a:rPr>
              <a:t>DESCRIPTION</a:t>
            </a:r>
            <a:endParaRPr sz="800" dirty="0">
              <a:latin typeface="Arial"/>
              <a:cs typeface="Arial"/>
            </a:endParaRPr>
          </a:p>
        </p:txBody>
      </p:sp>
      <p:grpSp>
        <p:nvGrpSpPr>
          <p:cNvPr id="6" name="object 12"/>
          <p:cNvGrpSpPr/>
          <p:nvPr/>
        </p:nvGrpSpPr>
        <p:grpSpPr>
          <a:xfrm>
            <a:off x="160865" y="1831508"/>
            <a:ext cx="1160780" cy="373380"/>
            <a:chOff x="239522" y="2380488"/>
            <a:chExt cx="1160780" cy="373380"/>
          </a:xfrm>
        </p:grpSpPr>
        <p:sp>
          <p:nvSpPr>
            <p:cNvPr id="7" name="object 13"/>
            <p:cNvSpPr/>
            <p:nvPr/>
          </p:nvSpPr>
          <p:spPr>
            <a:xfrm>
              <a:off x="794004" y="2380488"/>
              <a:ext cx="50800" cy="50800"/>
            </a:xfrm>
            <a:custGeom>
              <a:avLst/>
              <a:gdLst/>
              <a:ahLst/>
              <a:cxnLst/>
              <a:rect l="l" t="t" r="r" b="b"/>
              <a:pathLst>
                <a:path w="50800" h="50800">
                  <a:moveTo>
                    <a:pt x="41922" y="0"/>
                  </a:moveTo>
                  <a:lnTo>
                    <a:pt x="8369" y="0"/>
                  </a:lnTo>
                  <a:lnTo>
                    <a:pt x="8369" y="25145"/>
                  </a:lnTo>
                  <a:lnTo>
                    <a:pt x="0" y="25145"/>
                  </a:lnTo>
                  <a:lnTo>
                    <a:pt x="25145" y="50292"/>
                  </a:lnTo>
                  <a:lnTo>
                    <a:pt x="50292" y="25145"/>
                  </a:lnTo>
                  <a:lnTo>
                    <a:pt x="41922" y="25145"/>
                  </a:lnTo>
                  <a:lnTo>
                    <a:pt x="41922" y="0"/>
                  </a:lnTo>
                  <a:close/>
                </a:path>
              </a:pathLst>
            </a:custGeom>
            <a:solidFill>
              <a:srgbClr val="AAC0EC"/>
            </a:solidFill>
          </p:spPr>
          <p:txBody>
            <a:bodyPr wrap="square" lIns="0" tIns="0" rIns="0" bIns="0" rtlCol="0"/>
            <a:lstStyle/>
            <a:p>
              <a:endParaRPr dirty="0"/>
            </a:p>
          </p:txBody>
        </p:sp>
        <p:sp>
          <p:nvSpPr>
            <p:cNvPr id="8" name="object 14"/>
            <p:cNvSpPr/>
            <p:nvPr/>
          </p:nvSpPr>
          <p:spPr>
            <a:xfrm>
              <a:off x="252222" y="2455926"/>
              <a:ext cx="1135380" cy="285115"/>
            </a:xfrm>
            <a:custGeom>
              <a:avLst/>
              <a:gdLst/>
              <a:ahLst/>
              <a:cxnLst/>
              <a:rect l="l" t="t" r="r" b="b"/>
              <a:pathLst>
                <a:path w="1135380" h="285114">
                  <a:moveTo>
                    <a:pt x="1106932" y="0"/>
                  </a:moveTo>
                  <a:lnTo>
                    <a:pt x="28498" y="0"/>
                  </a:lnTo>
                  <a:lnTo>
                    <a:pt x="17407" y="2230"/>
                  </a:lnTo>
                  <a:lnTo>
                    <a:pt x="8348" y="8318"/>
                  </a:lnTo>
                  <a:lnTo>
                    <a:pt x="2240" y="17359"/>
                  </a:lnTo>
                  <a:lnTo>
                    <a:pt x="0" y="28448"/>
                  </a:lnTo>
                  <a:lnTo>
                    <a:pt x="0" y="256540"/>
                  </a:lnTo>
                  <a:lnTo>
                    <a:pt x="2240" y="267628"/>
                  </a:lnTo>
                  <a:lnTo>
                    <a:pt x="8348" y="276669"/>
                  </a:lnTo>
                  <a:lnTo>
                    <a:pt x="17407" y="282757"/>
                  </a:lnTo>
                  <a:lnTo>
                    <a:pt x="28498" y="284988"/>
                  </a:lnTo>
                  <a:lnTo>
                    <a:pt x="1106932" y="284988"/>
                  </a:lnTo>
                  <a:lnTo>
                    <a:pt x="1118020" y="282757"/>
                  </a:lnTo>
                  <a:lnTo>
                    <a:pt x="1127061" y="276669"/>
                  </a:lnTo>
                  <a:lnTo>
                    <a:pt x="1133149" y="267628"/>
                  </a:lnTo>
                  <a:lnTo>
                    <a:pt x="1135380" y="256540"/>
                  </a:lnTo>
                  <a:lnTo>
                    <a:pt x="1135380" y="28448"/>
                  </a:lnTo>
                  <a:lnTo>
                    <a:pt x="1133149" y="17359"/>
                  </a:lnTo>
                  <a:lnTo>
                    <a:pt x="1127061" y="8318"/>
                  </a:lnTo>
                  <a:lnTo>
                    <a:pt x="1118020" y="2230"/>
                  </a:lnTo>
                  <a:lnTo>
                    <a:pt x="1106932" y="0"/>
                  </a:lnTo>
                  <a:close/>
                </a:path>
              </a:pathLst>
            </a:custGeom>
            <a:solidFill>
              <a:srgbClr val="CAD7F3">
                <a:alpha val="90194"/>
              </a:srgbClr>
            </a:solidFill>
          </p:spPr>
          <p:txBody>
            <a:bodyPr wrap="square" lIns="0" tIns="0" rIns="0" bIns="0" rtlCol="0"/>
            <a:lstStyle/>
            <a:p>
              <a:endParaRPr dirty="0"/>
            </a:p>
          </p:txBody>
        </p:sp>
        <p:sp>
          <p:nvSpPr>
            <p:cNvPr id="9" name="object 15"/>
            <p:cNvSpPr/>
            <p:nvPr/>
          </p:nvSpPr>
          <p:spPr>
            <a:xfrm>
              <a:off x="252222" y="2455926"/>
              <a:ext cx="1135380" cy="285115"/>
            </a:xfrm>
            <a:custGeom>
              <a:avLst/>
              <a:gdLst/>
              <a:ahLst/>
              <a:cxnLst/>
              <a:rect l="l" t="t" r="r" b="b"/>
              <a:pathLst>
                <a:path w="1135380" h="285114">
                  <a:moveTo>
                    <a:pt x="0" y="28448"/>
                  </a:moveTo>
                  <a:lnTo>
                    <a:pt x="2240" y="17359"/>
                  </a:lnTo>
                  <a:lnTo>
                    <a:pt x="8348" y="8318"/>
                  </a:lnTo>
                  <a:lnTo>
                    <a:pt x="17407" y="2230"/>
                  </a:lnTo>
                  <a:lnTo>
                    <a:pt x="28498" y="0"/>
                  </a:lnTo>
                  <a:lnTo>
                    <a:pt x="1106932" y="0"/>
                  </a:lnTo>
                  <a:lnTo>
                    <a:pt x="1118020" y="2230"/>
                  </a:lnTo>
                  <a:lnTo>
                    <a:pt x="1127061" y="8318"/>
                  </a:lnTo>
                  <a:lnTo>
                    <a:pt x="1133149" y="17359"/>
                  </a:lnTo>
                  <a:lnTo>
                    <a:pt x="1135380" y="28448"/>
                  </a:lnTo>
                  <a:lnTo>
                    <a:pt x="1135380" y="256540"/>
                  </a:lnTo>
                  <a:lnTo>
                    <a:pt x="1133149" y="267628"/>
                  </a:lnTo>
                  <a:lnTo>
                    <a:pt x="1127061" y="276669"/>
                  </a:lnTo>
                  <a:lnTo>
                    <a:pt x="1118020" y="282757"/>
                  </a:lnTo>
                  <a:lnTo>
                    <a:pt x="1106932" y="284988"/>
                  </a:lnTo>
                  <a:lnTo>
                    <a:pt x="28498" y="284988"/>
                  </a:lnTo>
                  <a:lnTo>
                    <a:pt x="17407" y="282757"/>
                  </a:lnTo>
                  <a:lnTo>
                    <a:pt x="8348" y="276669"/>
                  </a:lnTo>
                  <a:lnTo>
                    <a:pt x="2240" y="267628"/>
                  </a:lnTo>
                  <a:lnTo>
                    <a:pt x="0" y="256540"/>
                  </a:lnTo>
                  <a:lnTo>
                    <a:pt x="0" y="28448"/>
                  </a:lnTo>
                  <a:close/>
                </a:path>
              </a:pathLst>
            </a:custGeom>
            <a:ln w="25400">
              <a:solidFill>
                <a:srgbClr val="CAD7F3"/>
              </a:solidFill>
            </a:ln>
          </p:spPr>
          <p:txBody>
            <a:bodyPr wrap="square" lIns="0" tIns="0" rIns="0" bIns="0" rtlCol="0"/>
            <a:lstStyle/>
            <a:p>
              <a:endParaRPr dirty="0"/>
            </a:p>
          </p:txBody>
        </p:sp>
      </p:grpSp>
      <p:sp>
        <p:nvSpPr>
          <p:cNvPr id="10" name="object 16"/>
          <p:cNvSpPr txBox="1"/>
          <p:nvPr/>
        </p:nvSpPr>
        <p:spPr>
          <a:xfrm>
            <a:off x="296663" y="1966001"/>
            <a:ext cx="965200" cy="135935"/>
          </a:xfrm>
          <a:prstGeom prst="rect">
            <a:avLst/>
          </a:prstGeom>
        </p:spPr>
        <p:txBody>
          <a:bodyPr vert="horz" wrap="square" lIns="0" tIns="12700" rIns="0" bIns="0" rtlCol="0">
            <a:spAutoFit/>
          </a:bodyPr>
          <a:lstStyle/>
          <a:p>
            <a:pPr marL="12700">
              <a:lnSpc>
                <a:spcPct val="100000"/>
              </a:lnSpc>
              <a:spcBef>
                <a:spcPts val="100"/>
              </a:spcBef>
            </a:pPr>
            <a:r>
              <a:rPr sz="800" dirty="0">
                <a:solidFill>
                  <a:srgbClr val="434343"/>
                </a:solidFill>
                <a:latin typeface="Arial MT"/>
                <a:cs typeface="Arial MT"/>
              </a:rPr>
              <a:t>DATA</a:t>
            </a:r>
            <a:r>
              <a:rPr sz="800" spc="-30" dirty="0">
                <a:solidFill>
                  <a:srgbClr val="434343"/>
                </a:solidFill>
                <a:latin typeface="Arial MT"/>
                <a:cs typeface="Arial MT"/>
              </a:rPr>
              <a:t> </a:t>
            </a:r>
            <a:r>
              <a:rPr lang="en-US" sz="800" spc="-30" dirty="0" smtClean="0">
                <a:solidFill>
                  <a:srgbClr val="434343"/>
                </a:solidFill>
                <a:latin typeface="Arial MT"/>
                <a:cs typeface="Arial MT"/>
              </a:rPr>
              <a:t>GATHERING</a:t>
            </a:r>
            <a:endParaRPr sz="800" dirty="0">
              <a:latin typeface="Arial MT"/>
              <a:cs typeface="Arial MT"/>
            </a:endParaRPr>
          </a:p>
        </p:txBody>
      </p:sp>
      <p:grpSp>
        <p:nvGrpSpPr>
          <p:cNvPr id="11" name="object 17"/>
          <p:cNvGrpSpPr/>
          <p:nvPr/>
        </p:nvGrpSpPr>
        <p:grpSpPr>
          <a:xfrm>
            <a:off x="162809" y="2258406"/>
            <a:ext cx="1160780" cy="373380"/>
            <a:chOff x="239522" y="2764535"/>
            <a:chExt cx="1160780" cy="373380"/>
          </a:xfrm>
        </p:grpSpPr>
        <p:sp>
          <p:nvSpPr>
            <p:cNvPr id="12" name="object 18"/>
            <p:cNvSpPr/>
            <p:nvPr/>
          </p:nvSpPr>
          <p:spPr>
            <a:xfrm>
              <a:off x="794004" y="2764535"/>
              <a:ext cx="50800" cy="50800"/>
            </a:xfrm>
            <a:custGeom>
              <a:avLst/>
              <a:gdLst/>
              <a:ahLst/>
              <a:cxnLst/>
              <a:rect l="l" t="t" r="r" b="b"/>
              <a:pathLst>
                <a:path w="50800" h="50800">
                  <a:moveTo>
                    <a:pt x="41922" y="0"/>
                  </a:moveTo>
                  <a:lnTo>
                    <a:pt x="8369" y="0"/>
                  </a:lnTo>
                  <a:lnTo>
                    <a:pt x="8369" y="25145"/>
                  </a:lnTo>
                  <a:lnTo>
                    <a:pt x="0" y="25145"/>
                  </a:lnTo>
                  <a:lnTo>
                    <a:pt x="25145" y="50291"/>
                  </a:lnTo>
                  <a:lnTo>
                    <a:pt x="50292" y="25145"/>
                  </a:lnTo>
                  <a:lnTo>
                    <a:pt x="41922" y="25145"/>
                  </a:lnTo>
                  <a:lnTo>
                    <a:pt x="41922" y="0"/>
                  </a:lnTo>
                  <a:close/>
                </a:path>
              </a:pathLst>
            </a:custGeom>
            <a:solidFill>
              <a:srgbClr val="AAC0EC"/>
            </a:solidFill>
          </p:spPr>
          <p:txBody>
            <a:bodyPr wrap="square" lIns="0" tIns="0" rIns="0" bIns="0" rtlCol="0"/>
            <a:lstStyle/>
            <a:p>
              <a:endParaRPr dirty="0"/>
            </a:p>
          </p:txBody>
        </p:sp>
        <p:sp>
          <p:nvSpPr>
            <p:cNvPr id="13" name="object 19"/>
            <p:cNvSpPr/>
            <p:nvPr/>
          </p:nvSpPr>
          <p:spPr>
            <a:xfrm>
              <a:off x="252222" y="2839973"/>
              <a:ext cx="1135380" cy="285115"/>
            </a:xfrm>
            <a:custGeom>
              <a:avLst/>
              <a:gdLst/>
              <a:ahLst/>
              <a:cxnLst/>
              <a:rect l="l" t="t" r="r" b="b"/>
              <a:pathLst>
                <a:path w="1135380" h="285114">
                  <a:moveTo>
                    <a:pt x="1106932" y="0"/>
                  </a:moveTo>
                  <a:lnTo>
                    <a:pt x="28498" y="0"/>
                  </a:lnTo>
                  <a:lnTo>
                    <a:pt x="17407" y="2230"/>
                  </a:lnTo>
                  <a:lnTo>
                    <a:pt x="8348" y="8318"/>
                  </a:lnTo>
                  <a:lnTo>
                    <a:pt x="2240" y="17359"/>
                  </a:lnTo>
                  <a:lnTo>
                    <a:pt x="0" y="28448"/>
                  </a:lnTo>
                  <a:lnTo>
                    <a:pt x="0" y="256539"/>
                  </a:lnTo>
                  <a:lnTo>
                    <a:pt x="2240" y="267628"/>
                  </a:lnTo>
                  <a:lnTo>
                    <a:pt x="8348" y="276669"/>
                  </a:lnTo>
                  <a:lnTo>
                    <a:pt x="17407" y="282757"/>
                  </a:lnTo>
                  <a:lnTo>
                    <a:pt x="28498" y="284988"/>
                  </a:lnTo>
                  <a:lnTo>
                    <a:pt x="1106932" y="284988"/>
                  </a:lnTo>
                  <a:lnTo>
                    <a:pt x="1118020" y="282757"/>
                  </a:lnTo>
                  <a:lnTo>
                    <a:pt x="1127061" y="276669"/>
                  </a:lnTo>
                  <a:lnTo>
                    <a:pt x="1133149" y="267628"/>
                  </a:lnTo>
                  <a:lnTo>
                    <a:pt x="1135380" y="256539"/>
                  </a:lnTo>
                  <a:lnTo>
                    <a:pt x="1135380" y="28448"/>
                  </a:lnTo>
                  <a:lnTo>
                    <a:pt x="1133149" y="17359"/>
                  </a:lnTo>
                  <a:lnTo>
                    <a:pt x="1127061" y="8318"/>
                  </a:lnTo>
                  <a:lnTo>
                    <a:pt x="1118020" y="2230"/>
                  </a:lnTo>
                  <a:lnTo>
                    <a:pt x="1106932" y="0"/>
                  </a:lnTo>
                  <a:close/>
                </a:path>
              </a:pathLst>
            </a:custGeom>
            <a:solidFill>
              <a:srgbClr val="CAD7F3">
                <a:alpha val="90194"/>
              </a:srgbClr>
            </a:solidFill>
          </p:spPr>
          <p:txBody>
            <a:bodyPr wrap="square" lIns="0" tIns="0" rIns="0" bIns="0" rtlCol="0"/>
            <a:lstStyle/>
            <a:p>
              <a:endParaRPr dirty="0"/>
            </a:p>
          </p:txBody>
        </p:sp>
        <p:sp>
          <p:nvSpPr>
            <p:cNvPr id="14" name="object 20"/>
            <p:cNvSpPr/>
            <p:nvPr/>
          </p:nvSpPr>
          <p:spPr>
            <a:xfrm>
              <a:off x="252222" y="2839973"/>
              <a:ext cx="1135380" cy="285115"/>
            </a:xfrm>
            <a:custGeom>
              <a:avLst/>
              <a:gdLst/>
              <a:ahLst/>
              <a:cxnLst/>
              <a:rect l="l" t="t" r="r" b="b"/>
              <a:pathLst>
                <a:path w="1135380" h="285114">
                  <a:moveTo>
                    <a:pt x="0" y="28448"/>
                  </a:moveTo>
                  <a:lnTo>
                    <a:pt x="2240" y="17359"/>
                  </a:lnTo>
                  <a:lnTo>
                    <a:pt x="8348" y="8318"/>
                  </a:lnTo>
                  <a:lnTo>
                    <a:pt x="17407" y="2230"/>
                  </a:lnTo>
                  <a:lnTo>
                    <a:pt x="28498" y="0"/>
                  </a:lnTo>
                  <a:lnTo>
                    <a:pt x="1106932" y="0"/>
                  </a:lnTo>
                  <a:lnTo>
                    <a:pt x="1118020" y="2230"/>
                  </a:lnTo>
                  <a:lnTo>
                    <a:pt x="1127061" y="8318"/>
                  </a:lnTo>
                  <a:lnTo>
                    <a:pt x="1133149" y="17359"/>
                  </a:lnTo>
                  <a:lnTo>
                    <a:pt x="1135380" y="28448"/>
                  </a:lnTo>
                  <a:lnTo>
                    <a:pt x="1135380" y="256539"/>
                  </a:lnTo>
                  <a:lnTo>
                    <a:pt x="1133149" y="267628"/>
                  </a:lnTo>
                  <a:lnTo>
                    <a:pt x="1127061" y="276669"/>
                  </a:lnTo>
                  <a:lnTo>
                    <a:pt x="1118020" y="282757"/>
                  </a:lnTo>
                  <a:lnTo>
                    <a:pt x="1106932" y="284988"/>
                  </a:lnTo>
                  <a:lnTo>
                    <a:pt x="28498" y="284988"/>
                  </a:lnTo>
                  <a:lnTo>
                    <a:pt x="17407" y="282757"/>
                  </a:lnTo>
                  <a:lnTo>
                    <a:pt x="8348" y="276669"/>
                  </a:lnTo>
                  <a:lnTo>
                    <a:pt x="2240" y="267628"/>
                  </a:lnTo>
                  <a:lnTo>
                    <a:pt x="0" y="256539"/>
                  </a:lnTo>
                  <a:lnTo>
                    <a:pt x="0" y="28448"/>
                  </a:lnTo>
                  <a:close/>
                </a:path>
              </a:pathLst>
            </a:custGeom>
            <a:ln w="25400">
              <a:solidFill>
                <a:srgbClr val="CAD7F3"/>
              </a:solidFill>
            </a:ln>
          </p:spPr>
          <p:txBody>
            <a:bodyPr wrap="square" lIns="0" tIns="0" rIns="0" bIns="0" rtlCol="0"/>
            <a:lstStyle/>
            <a:p>
              <a:endParaRPr dirty="0"/>
            </a:p>
          </p:txBody>
        </p:sp>
      </p:grpSp>
      <p:grpSp>
        <p:nvGrpSpPr>
          <p:cNvPr id="16" name="object 22"/>
          <p:cNvGrpSpPr/>
          <p:nvPr/>
        </p:nvGrpSpPr>
        <p:grpSpPr>
          <a:xfrm>
            <a:off x="170698" y="2599603"/>
            <a:ext cx="1160780" cy="372110"/>
            <a:chOff x="239522" y="3148583"/>
            <a:chExt cx="1160780" cy="372110"/>
          </a:xfrm>
        </p:grpSpPr>
        <p:sp>
          <p:nvSpPr>
            <p:cNvPr id="17" name="object 23"/>
            <p:cNvSpPr/>
            <p:nvPr/>
          </p:nvSpPr>
          <p:spPr>
            <a:xfrm>
              <a:off x="794004" y="3148583"/>
              <a:ext cx="50800" cy="48895"/>
            </a:xfrm>
            <a:custGeom>
              <a:avLst/>
              <a:gdLst/>
              <a:ahLst/>
              <a:cxnLst/>
              <a:rect l="l" t="t" r="r" b="b"/>
              <a:pathLst>
                <a:path w="50800" h="48894">
                  <a:moveTo>
                    <a:pt x="41922" y="0"/>
                  </a:moveTo>
                  <a:lnTo>
                    <a:pt x="8369" y="0"/>
                  </a:lnTo>
                  <a:lnTo>
                    <a:pt x="8369" y="24384"/>
                  </a:lnTo>
                  <a:lnTo>
                    <a:pt x="0" y="24384"/>
                  </a:lnTo>
                  <a:lnTo>
                    <a:pt x="25145" y="48768"/>
                  </a:lnTo>
                  <a:lnTo>
                    <a:pt x="50292" y="24384"/>
                  </a:lnTo>
                  <a:lnTo>
                    <a:pt x="41922" y="24384"/>
                  </a:lnTo>
                  <a:lnTo>
                    <a:pt x="41922" y="0"/>
                  </a:lnTo>
                  <a:close/>
                </a:path>
              </a:pathLst>
            </a:custGeom>
            <a:solidFill>
              <a:srgbClr val="AAC0EC"/>
            </a:solidFill>
          </p:spPr>
          <p:txBody>
            <a:bodyPr wrap="square" lIns="0" tIns="0" rIns="0" bIns="0" rtlCol="0"/>
            <a:lstStyle/>
            <a:p>
              <a:endParaRPr dirty="0"/>
            </a:p>
          </p:txBody>
        </p:sp>
        <p:sp>
          <p:nvSpPr>
            <p:cNvPr id="18" name="object 24"/>
            <p:cNvSpPr/>
            <p:nvPr/>
          </p:nvSpPr>
          <p:spPr>
            <a:xfrm>
              <a:off x="252222" y="3224021"/>
              <a:ext cx="1135380" cy="283845"/>
            </a:xfrm>
            <a:custGeom>
              <a:avLst/>
              <a:gdLst/>
              <a:ahLst/>
              <a:cxnLst/>
              <a:rect l="l" t="t" r="r" b="b"/>
              <a:pathLst>
                <a:path w="1135380" h="283845">
                  <a:moveTo>
                    <a:pt x="1107059" y="0"/>
                  </a:moveTo>
                  <a:lnTo>
                    <a:pt x="28346" y="0"/>
                  </a:lnTo>
                  <a:lnTo>
                    <a:pt x="17311" y="2228"/>
                  </a:lnTo>
                  <a:lnTo>
                    <a:pt x="8301" y="8302"/>
                  </a:lnTo>
                  <a:lnTo>
                    <a:pt x="2227" y="17305"/>
                  </a:lnTo>
                  <a:lnTo>
                    <a:pt x="0" y="28320"/>
                  </a:lnTo>
                  <a:lnTo>
                    <a:pt x="0" y="255142"/>
                  </a:lnTo>
                  <a:lnTo>
                    <a:pt x="2227" y="266158"/>
                  </a:lnTo>
                  <a:lnTo>
                    <a:pt x="8301" y="275161"/>
                  </a:lnTo>
                  <a:lnTo>
                    <a:pt x="17311" y="281235"/>
                  </a:lnTo>
                  <a:lnTo>
                    <a:pt x="28346" y="283463"/>
                  </a:lnTo>
                  <a:lnTo>
                    <a:pt x="1107059" y="283463"/>
                  </a:lnTo>
                  <a:lnTo>
                    <a:pt x="1118074" y="281235"/>
                  </a:lnTo>
                  <a:lnTo>
                    <a:pt x="1127077" y="275161"/>
                  </a:lnTo>
                  <a:lnTo>
                    <a:pt x="1133151" y="266158"/>
                  </a:lnTo>
                  <a:lnTo>
                    <a:pt x="1135380" y="255142"/>
                  </a:lnTo>
                  <a:lnTo>
                    <a:pt x="1135380" y="28320"/>
                  </a:lnTo>
                  <a:lnTo>
                    <a:pt x="1133151" y="17305"/>
                  </a:lnTo>
                  <a:lnTo>
                    <a:pt x="1127077" y="8302"/>
                  </a:lnTo>
                  <a:lnTo>
                    <a:pt x="1118074" y="2228"/>
                  </a:lnTo>
                  <a:lnTo>
                    <a:pt x="1107059" y="0"/>
                  </a:lnTo>
                  <a:close/>
                </a:path>
              </a:pathLst>
            </a:custGeom>
            <a:solidFill>
              <a:srgbClr val="CAD7F3">
                <a:alpha val="90194"/>
              </a:srgbClr>
            </a:solidFill>
          </p:spPr>
          <p:txBody>
            <a:bodyPr wrap="square" lIns="0" tIns="0" rIns="0" bIns="0" rtlCol="0"/>
            <a:lstStyle/>
            <a:p>
              <a:endParaRPr dirty="0"/>
            </a:p>
          </p:txBody>
        </p:sp>
        <p:sp>
          <p:nvSpPr>
            <p:cNvPr id="19" name="object 25"/>
            <p:cNvSpPr/>
            <p:nvPr/>
          </p:nvSpPr>
          <p:spPr>
            <a:xfrm>
              <a:off x="252222" y="3224021"/>
              <a:ext cx="1135380" cy="283845"/>
            </a:xfrm>
            <a:custGeom>
              <a:avLst/>
              <a:gdLst/>
              <a:ahLst/>
              <a:cxnLst/>
              <a:rect l="l" t="t" r="r" b="b"/>
              <a:pathLst>
                <a:path w="1135380" h="283845">
                  <a:moveTo>
                    <a:pt x="0" y="28320"/>
                  </a:moveTo>
                  <a:lnTo>
                    <a:pt x="2227" y="17305"/>
                  </a:lnTo>
                  <a:lnTo>
                    <a:pt x="8301" y="8302"/>
                  </a:lnTo>
                  <a:lnTo>
                    <a:pt x="17311" y="2228"/>
                  </a:lnTo>
                  <a:lnTo>
                    <a:pt x="28346" y="0"/>
                  </a:lnTo>
                  <a:lnTo>
                    <a:pt x="1107059" y="0"/>
                  </a:lnTo>
                  <a:lnTo>
                    <a:pt x="1118074" y="2228"/>
                  </a:lnTo>
                  <a:lnTo>
                    <a:pt x="1127077" y="8302"/>
                  </a:lnTo>
                  <a:lnTo>
                    <a:pt x="1133151" y="17305"/>
                  </a:lnTo>
                  <a:lnTo>
                    <a:pt x="1135380" y="28320"/>
                  </a:lnTo>
                  <a:lnTo>
                    <a:pt x="1135380" y="255142"/>
                  </a:lnTo>
                  <a:lnTo>
                    <a:pt x="1133151" y="266158"/>
                  </a:lnTo>
                  <a:lnTo>
                    <a:pt x="1127077" y="275161"/>
                  </a:lnTo>
                  <a:lnTo>
                    <a:pt x="1118074" y="281235"/>
                  </a:lnTo>
                  <a:lnTo>
                    <a:pt x="1107059" y="283463"/>
                  </a:lnTo>
                  <a:lnTo>
                    <a:pt x="28346" y="283463"/>
                  </a:lnTo>
                  <a:lnTo>
                    <a:pt x="17311" y="281235"/>
                  </a:lnTo>
                  <a:lnTo>
                    <a:pt x="8301" y="275161"/>
                  </a:lnTo>
                  <a:lnTo>
                    <a:pt x="2227" y="266158"/>
                  </a:lnTo>
                  <a:lnTo>
                    <a:pt x="0" y="255142"/>
                  </a:lnTo>
                  <a:lnTo>
                    <a:pt x="0" y="28320"/>
                  </a:lnTo>
                  <a:close/>
                </a:path>
              </a:pathLst>
            </a:custGeom>
            <a:ln w="25400">
              <a:solidFill>
                <a:srgbClr val="CAD7F3"/>
              </a:solidFill>
            </a:ln>
          </p:spPr>
          <p:txBody>
            <a:bodyPr wrap="square" lIns="0" tIns="0" rIns="0" bIns="0" rtlCol="0"/>
            <a:lstStyle/>
            <a:p>
              <a:endParaRPr dirty="0"/>
            </a:p>
          </p:txBody>
        </p:sp>
      </p:grpSp>
      <p:sp>
        <p:nvSpPr>
          <p:cNvPr id="20" name="object 26"/>
          <p:cNvSpPr txBox="1"/>
          <p:nvPr/>
        </p:nvSpPr>
        <p:spPr>
          <a:xfrm>
            <a:off x="209397" y="2371679"/>
            <a:ext cx="1028700" cy="135935"/>
          </a:xfrm>
          <a:prstGeom prst="rect">
            <a:avLst/>
          </a:prstGeom>
        </p:spPr>
        <p:txBody>
          <a:bodyPr vert="horz" wrap="square" lIns="0" tIns="12700" rIns="0" bIns="0" rtlCol="0">
            <a:spAutoFit/>
          </a:bodyPr>
          <a:lstStyle/>
          <a:p>
            <a:pPr marL="12700">
              <a:lnSpc>
                <a:spcPct val="100000"/>
              </a:lnSpc>
              <a:spcBef>
                <a:spcPts val="100"/>
              </a:spcBef>
            </a:pPr>
            <a:r>
              <a:rPr lang="en-US" sz="800" dirty="0" smtClean="0">
                <a:solidFill>
                  <a:srgbClr val="434343"/>
                </a:solidFill>
                <a:latin typeface="Arial MT"/>
                <a:cs typeface="Arial MT"/>
              </a:rPr>
              <a:t>CLEANED THE DATA</a:t>
            </a:r>
            <a:endParaRPr sz="800" dirty="0">
              <a:latin typeface="Arial MT"/>
              <a:cs typeface="Arial MT"/>
            </a:endParaRPr>
          </a:p>
        </p:txBody>
      </p:sp>
      <p:sp>
        <p:nvSpPr>
          <p:cNvPr id="26" name="object 32"/>
          <p:cNvSpPr/>
          <p:nvPr/>
        </p:nvSpPr>
        <p:spPr>
          <a:xfrm>
            <a:off x="7823011" y="1484784"/>
            <a:ext cx="1213485" cy="342900"/>
          </a:xfrm>
          <a:custGeom>
            <a:avLst/>
            <a:gdLst/>
            <a:ahLst/>
            <a:cxnLst/>
            <a:rect l="l" t="t" r="r" b="b"/>
            <a:pathLst>
              <a:path w="1287780" h="342900">
                <a:moveTo>
                  <a:pt x="1253490" y="0"/>
                </a:moveTo>
                <a:lnTo>
                  <a:pt x="34290" y="0"/>
                </a:lnTo>
                <a:lnTo>
                  <a:pt x="20949" y="2696"/>
                </a:lnTo>
                <a:lnTo>
                  <a:pt x="10048" y="10048"/>
                </a:lnTo>
                <a:lnTo>
                  <a:pt x="2696" y="20949"/>
                </a:lnTo>
                <a:lnTo>
                  <a:pt x="0" y="34289"/>
                </a:lnTo>
                <a:lnTo>
                  <a:pt x="0" y="308610"/>
                </a:lnTo>
                <a:lnTo>
                  <a:pt x="2696" y="321950"/>
                </a:lnTo>
                <a:lnTo>
                  <a:pt x="10048" y="332851"/>
                </a:lnTo>
                <a:lnTo>
                  <a:pt x="20949" y="340203"/>
                </a:lnTo>
                <a:lnTo>
                  <a:pt x="34290" y="342900"/>
                </a:lnTo>
                <a:lnTo>
                  <a:pt x="1253490" y="342900"/>
                </a:lnTo>
                <a:lnTo>
                  <a:pt x="1266830" y="340203"/>
                </a:lnTo>
                <a:lnTo>
                  <a:pt x="1277731" y="332851"/>
                </a:lnTo>
                <a:lnTo>
                  <a:pt x="1285083" y="321950"/>
                </a:lnTo>
                <a:lnTo>
                  <a:pt x="1287780" y="308610"/>
                </a:lnTo>
                <a:lnTo>
                  <a:pt x="1287780" y="34289"/>
                </a:lnTo>
                <a:lnTo>
                  <a:pt x="1285083" y="20949"/>
                </a:lnTo>
                <a:lnTo>
                  <a:pt x="1277731" y="10048"/>
                </a:lnTo>
                <a:lnTo>
                  <a:pt x="1266830" y="2696"/>
                </a:lnTo>
                <a:lnTo>
                  <a:pt x="1253490" y="0"/>
                </a:lnTo>
                <a:close/>
              </a:path>
            </a:pathLst>
          </a:custGeom>
          <a:solidFill>
            <a:srgbClr val="007EDF"/>
          </a:solidFill>
        </p:spPr>
        <p:txBody>
          <a:bodyPr wrap="square" lIns="0" tIns="0" rIns="0" bIns="0" rtlCol="0"/>
          <a:lstStyle/>
          <a:p>
            <a:endParaRPr dirty="0"/>
          </a:p>
        </p:txBody>
      </p:sp>
      <p:sp>
        <p:nvSpPr>
          <p:cNvPr id="27" name="object 33"/>
          <p:cNvSpPr txBox="1"/>
          <p:nvPr/>
        </p:nvSpPr>
        <p:spPr>
          <a:xfrm>
            <a:off x="7668338" y="1515999"/>
            <a:ext cx="1268279" cy="261610"/>
          </a:xfrm>
          <a:prstGeom prst="rect">
            <a:avLst/>
          </a:prstGeom>
        </p:spPr>
        <p:txBody>
          <a:bodyPr vert="horz" wrap="square" lIns="0" tIns="30480" rIns="0" bIns="0" rtlCol="0">
            <a:spAutoFit/>
          </a:bodyPr>
          <a:lstStyle/>
          <a:p>
            <a:pPr marL="12700" marR="5080" indent="342900">
              <a:lnSpc>
                <a:spcPts val="830"/>
              </a:lnSpc>
              <a:spcBef>
                <a:spcPts val="240"/>
              </a:spcBef>
            </a:pPr>
            <a:r>
              <a:rPr lang="en-US" sz="800" b="1" spc="-20" dirty="0" smtClean="0">
                <a:solidFill>
                  <a:schemeClr val="bg1"/>
                </a:solidFill>
                <a:latin typeface="Arial"/>
                <a:cs typeface="Arial"/>
              </a:rPr>
              <a:t>PREDICTION &amp; </a:t>
            </a:r>
          </a:p>
          <a:p>
            <a:pPr marL="12700" marR="5080" indent="342900">
              <a:lnSpc>
                <a:spcPts val="830"/>
              </a:lnSpc>
              <a:spcBef>
                <a:spcPts val="240"/>
              </a:spcBef>
            </a:pPr>
            <a:r>
              <a:rPr lang="en-US" sz="800" b="1" spc="-20" dirty="0" smtClean="0">
                <a:solidFill>
                  <a:schemeClr val="bg1"/>
                </a:solidFill>
                <a:latin typeface="Arial"/>
                <a:cs typeface="Arial"/>
              </a:rPr>
              <a:t>EVALUATION</a:t>
            </a:r>
            <a:endParaRPr sz="800" dirty="0">
              <a:solidFill>
                <a:schemeClr val="bg1"/>
              </a:solidFill>
              <a:latin typeface="Arial"/>
              <a:cs typeface="Arial"/>
            </a:endParaRPr>
          </a:p>
        </p:txBody>
      </p:sp>
      <p:grpSp>
        <p:nvGrpSpPr>
          <p:cNvPr id="28" name="object 34"/>
          <p:cNvGrpSpPr/>
          <p:nvPr/>
        </p:nvGrpSpPr>
        <p:grpSpPr>
          <a:xfrm>
            <a:off x="7886512" y="1852829"/>
            <a:ext cx="1072259" cy="372110"/>
            <a:chOff x="1710182" y="2377439"/>
            <a:chExt cx="1162685" cy="372110"/>
          </a:xfrm>
        </p:grpSpPr>
        <p:sp>
          <p:nvSpPr>
            <p:cNvPr id="29" name="object 35"/>
            <p:cNvSpPr/>
            <p:nvPr/>
          </p:nvSpPr>
          <p:spPr>
            <a:xfrm>
              <a:off x="2264664" y="2377439"/>
              <a:ext cx="50800" cy="48895"/>
            </a:xfrm>
            <a:custGeom>
              <a:avLst/>
              <a:gdLst/>
              <a:ahLst/>
              <a:cxnLst/>
              <a:rect l="l" t="t" r="r" b="b"/>
              <a:pathLst>
                <a:path w="50800" h="48894">
                  <a:moveTo>
                    <a:pt x="41910" y="0"/>
                  </a:moveTo>
                  <a:lnTo>
                    <a:pt x="8381" y="0"/>
                  </a:lnTo>
                  <a:lnTo>
                    <a:pt x="8381" y="24384"/>
                  </a:lnTo>
                  <a:lnTo>
                    <a:pt x="0" y="24384"/>
                  </a:lnTo>
                  <a:lnTo>
                    <a:pt x="25146" y="48768"/>
                  </a:lnTo>
                  <a:lnTo>
                    <a:pt x="50292" y="24384"/>
                  </a:lnTo>
                  <a:lnTo>
                    <a:pt x="41910" y="24384"/>
                  </a:lnTo>
                  <a:lnTo>
                    <a:pt x="41910" y="0"/>
                  </a:lnTo>
                  <a:close/>
                </a:path>
              </a:pathLst>
            </a:custGeom>
            <a:solidFill>
              <a:srgbClr val="AAC0EC"/>
            </a:solidFill>
          </p:spPr>
          <p:txBody>
            <a:bodyPr wrap="square" lIns="0" tIns="0" rIns="0" bIns="0" rtlCol="0"/>
            <a:lstStyle/>
            <a:p>
              <a:endParaRPr dirty="0"/>
            </a:p>
          </p:txBody>
        </p:sp>
        <p:sp>
          <p:nvSpPr>
            <p:cNvPr id="30" name="object 36"/>
            <p:cNvSpPr/>
            <p:nvPr/>
          </p:nvSpPr>
          <p:spPr>
            <a:xfrm>
              <a:off x="1722882" y="2452877"/>
              <a:ext cx="1137285" cy="283845"/>
            </a:xfrm>
            <a:custGeom>
              <a:avLst/>
              <a:gdLst/>
              <a:ahLst/>
              <a:cxnLst/>
              <a:rect l="l" t="t" r="r" b="b"/>
              <a:pathLst>
                <a:path w="1137285" h="283844">
                  <a:moveTo>
                    <a:pt x="1108583" y="0"/>
                  </a:moveTo>
                  <a:lnTo>
                    <a:pt x="28320" y="0"/>
                  </a:lnTo>
                  <a:lnTo>
                    <a:pt x="17305" y="2228"/>
                  </a:lnTo>
                  <a:lnTo>
                    <a:pt x="8302" y="8302"/>
                  </a:lnTo>
                  <a:lnTo>
                    <a:pt x="2228" y="17305"/>
                  </a:lnTo>
                  <a:lnTo>
                    <a:pt x="0" y="28321"/>
                  </a:lnTo>
                  <a:lnTo>
                    <a:pt x="0" y="255143"/>
                  </a:lnTo>
                  <a:lnTo>
                    <a:pt x="2228" y="266158"/>
                  </a:lnTo>
                  <a:lnTo>
                    <a:pt x="8302" y="275161"/>
                  </a:lnTo>
                  <a:lnTo>
                    <a:pt x="17305" y="281235"/>
                  </a:lnTo>
                  <a:lnTo>
                    <a:pt x="28320" y="283464"/>
                  </a:lnTo>
                  <a:lnTo>
                    <a:pt x="1108583" y="283464"/>
                  </a:lnTo>
                  <a:lnTo>
                    <a:pt x="1119598" y="281235"/>
                  </a:lnTo>
                  <a:lnTo>
                    <a:pt x="1128601" y="275161"/>
                  </a:lnTo>
                  <a:lnTo>
                    <a:pt x="1134675" y="266158"/>
                  </a:lnTo>
                  <a:lnTo>
                    <a:pt x="1136904" y="255143"/>
                  </a:lnTo>
                  <a:lnTo>
                    <a:pt x="1136904" y="28321"/>
                  </a:lnTo>
                  <a:lnTo>
                    <a:pt x="1134675" y="17305"/>
                  </a:lnTo>
                  <a:lnTo>
                    <a:pt x="1128601" y="8302"/>
                  </a:lnTo>
                  <a:lnTo>
                    <a:pt x="1119598" y="2228"/>
                  </a:lnTo>
                  <a:lnTo>
                    <a:pt x="1108583" y="0"/>
                  </a:lnTo>
                  <a:close/>
                </a:path>
              </a:pathLst>
            </a:custGeom>
            <a:solidFill>
              <a:srgbClr val="CAD7F3">
                <a:alpha val="90194"/>
              </a:srgbClr>
            </a:solidFill>
          </p:spPr>
          <p:txBody>
            <a:bodyPr wrap="square" lIns="0" tIns="0" rIns="0" bIns="0" rtlCol="0"/>
            <a:lstStyle/>
            <a:p>
              <a:endParaRPr dirty="0"/>
            </a:p>
          </p:txBody>
        </p:sp>
        <p:sp>
          <p:nvSpPr>
            <p:cNvPr id="31" name="object 37"/>
            <p:cNvSpPr/>
            <p:nvPr/>
          </p:nvSpPr>
          <p:spPr>
            <a:xfrm>
              <a:off x="1722882" y="2452877"/>
              <a:ext cx="1137285" cy="283845"/>
            </a:xfrm>
            <a:custGeom>
              <a:avLst/>
              <a:gdLst/>
              <a:ahLst/>
              <a:cxnLst/>
              <a:rect l="l" t="t" r="r" b="b"/>
              <a:pathLst>
                <a:path w="1137285" h="283844">
                  <a:moveTo>
                    <a:pt x="0" y="28321"/>
                  </a:moveTo>
                  <a:lnTo>
                    <a:pt x="2228" y="17305"/>
                  </a:lnTo>
                  <a:lnTo>
                    <a:pt x="8302" y="8302"/>
                  </a:lnTo>
                  <a:lnTo>
                    <a:pt x="17305" y="2228"/>
                  </a:lnTo>
                  <a:lnTo>
                    <a:pt x="28320" y="0"/>
                  </a:lnTo>
                  <a:lnTo>
                    <a:pt x="1108583" y="0"/>
                  </a:lnTo>
                  <a:lnTo>
                    <a:pt x="1119598" y="2228"/>
                  </a:lnTo>
                  <a:lnTo>
                    <a:pt x="1128601" y="8302"/>
                  </a:lnTo>
                  <a:lnTo>
                    <a:pt x="1134675" y="17305"/>
                  </a:lnTo>
                  <a:lnTo>
                    <a:pt x="1136904" y="28321"/>
                  </a:lnTo>
                  <a:lnTo>
                    <a:pt x="1136904" y="255143"/>
                  </a:lnTo>
                  <a:lnTo>
                    <a:pt x="1134675" y="266158"/>
                  </a:lnTo>
                  <a:lnTo>
                    <a:pt x="1128601" y="275161"/>
                  </a:lnTo>
                  <a:lnTo>
                    <a:pt x="1119598" y="281235"/>
                  </a:lnTo>
                  <a:lnTo>
                    <a:pt x="1108583" y="283464"/>
                  </a:lnTo>
                  <a:lnTo>
                    <a:pt x="28320" y="283464"/>
                  </a:lnTo>
                  <a:lnTo>
                    <a:pt x="17305" y="281235"/>
                  </a:lnTo>
                  <a:lnTo>
                    <a:pt x="8302" y="275161"/>
                  </a:lnTo>
                  <a:lnTo>
                    <a:pt x="2228" y="266158"/>
                  </a:lnTo>
                  <a:lnTo>
                    <a:pt x="0" y="255143"/>
                  </a:lnTo>
                  <a:lnTo>
                    <a:pt x="0" y="28321"/>
                  </a:lnTo>
                  <a:close/>
                </a:path>
              </a:pathLst>
            </a:custGeom>
            <a:ln w="25400">
              <a:solidFill>
                <a:srgbClr val="CAD7F3"/>
              </a:solidFill>
            </a:ln>
          </p:spPr>
          <p:txBody>
            <a:bodyPr wrap="square" lIns="0" tIns="0" rIns="0" bIns="0" rtlCol="0"/>
            <a:lstStyle/>
            <a:p>
              <a:endParaRPr dirty="0"/>
            </a:p>
          </p:txBody>
        </p:sp>
      </p:grpSp>
      <p:sp>
        <p:nvSpPr>
          <p:cNvPr id="32" name="object 38"/>
          <p:cNvSpPr txBox="1"/>
          <p:nvPr/>
        </p:nvSpPr>
        <p:spPr>
          <a:xfrm>
            <a:off x="7948106" y="1943035"/>
            <a:ext cx="963294" cy="271869"/>
          </a:xfrm>
          <a:prstGeom prst="rect">
            <a:avLst/>
          </a:prstGeom>
        </p:spPr>
        <p:txBody>
          <a:bodyPr vert="horz" wrap="square" lIns="0" tIns="12700" rIns="0" bIns="0" rtlCol="0">
            <a:spAutoFit/>
          </a:bodyPr>
          <a:lstStyle/>
          <a:p>
            <a:pPr marL="12700">
              <a:lnSpc>
                <a:spcPct val="100000"/>
              </a:lnSpc>
              <a:spcBef>
                <a:spcPts val="100"/>
              </a:spcBef>
            </a:pPr>
            <a:r>
              <a:rPr lang="en-US" sz="800" dirty="0" smtClean="0">
                <a:solidFill>
                  <a:srgbClr val="434343"/>
                </a:solidFill>
                <a:latin typeface="Arial MT"/>
                <a:cs typeface="Arial MT"/>
              </a:rPr>
              <a:t>DIFFERENTIATING</a:t>
            </a:r>
          </a:p>
          <a:p>
            <a:pPr marL="12700">
              <a:lnSpc>
                <a:spcPct val="100000"/>
              </a:lnSpc>
              <a:spcBef>
                <a:spcPts val="100"/>
              </a:spcBef>
            </a:pPr>
            <a:r>
              <a:rPr lang="en-US" sz="800" dirty="0" smtClean="0">
                <a:latin typeface="Arial MT"/>
                <a:cs typeface="Arial MT"/>
              </a:rPr>
              <a:t>VARIOUS ALGO</a:t>
            </a:r>
            <a:endParaRPr sz="800" dirty="0">
              <a:latin typeface="Arial MT"/>
              <a:cs typeface="Arial MT"/>
            </a:endParaRPr>
          </a:p>
        </p:txBody>
      </p:sp>
      <p:grpSp>
        <p:nvGrpSpPr>
          <p:cNvPr id="33" name="object 44"/>
          <p:cNvGrpSpPr/>
          <p:nvPr/>
        </p:nvGrpSpPr>
        <p:grpSpPr>
          <a:xfrm>
            <a:off x="7868605" y="2292123"/>
            <a:ext cx="1079806" cy="372110"/>
            <a:chOff x="1710182" y="3144011"/>
            <a:chExt cx="1162685" cy="372110"/>
          </a:xfrm>
        </p:grpSpPr>
        <p:sp>
          <p:nvSpPr>
            <p:cNvPr id="34" name="object 45"/>
            <p:cNvSpPr/>
            <p:nvPr/>
          </p:nvSpPr>
          <p:spPr>
            <a:xfrm>
              <a:off x="2264664" y="3144011"/>
              <a:ext cx="50800" cy="50800"/>
            </a:xfrm>
            <a:custGeom>
              <a:avLst/>
              <a:gdLst/>
              <a:ahLst/>
              <a:cxnLst/>
              <a:rect l="l" t="t" r="r" b="b"/>
              <a:pathLst>
                <a:path w="50800" h="50800">
                  <a:moveTo>
                    <a:pt x="41910" y="0"/>
                  </a:moveTo>
                  <a:lnTo>
                    <a:pt x="8381" y="0"/>
                  </a:lnTo>
                  <a:lnTo>
                    <a:pt x="8381" y="25145"/>
                  </a:lnTo>
                  <a:lnTo>
                    <a:pt x="0" y="25145"/>
                  </a:lnTo>
                  <a:lnTo>
                    <a:pt x="25146" y="50292"/>
                  </a:lnTo>
                  <a:lnTo>
                    <a:pt x="50292" y="25145"/>
                  </a:lnTo>
                  <a:lnTo>
                    <a:pt x="41910" y="25145"/>
                  </a:lnTo>
                  <a:lnTo>
                    <a:pt x="41910" y="0"/>
                  </a:lnTo>
                  <a:close/>
                </a:path>
              </a:pathLst>
            </a:custGeom>
            <a:solidFill>
              <a:srgbClr val="AAC0EC"/>
            </a:solidFill>
          </p:spPr>
          <p:txBody>
            <a:bodyPr wrap="square" lIns="0" tIns="0" rIns="0" bIns="0" rtlCol="0"/>
            <a:lstStyle/>
            <a:p>
              <a:endParaRPr dirty="0"/>
            </a:p>
          </p:txBody>
        </p:sp>
        <p:sp>
          <p:nvSpPr>
            <p:cNvPr id="35" name="object 46"/>
            <p:cNvSpPr/>
            <p:nvPr/>
          </p:nvSpPr>
          <p:spPr>
            <a:xfrm>
              <a:off x="1722882" y="3219449"/>
              <a:ext cx="1137285" cy="283845"/>
            </a:xfrm>
            <a:custGeom>
              <a:avLst/>
              <a:gdLst/>
              <a:ahLst/>
              <a:cxnLst/>
              <a:rect l="l" t="t" r="r" b="b"/>
              <a:pathLst>
                <a:path w="1137285" h="283845">
                  <a:moveTo>
                    <a:pt x="1108583" y="0"/>
                  </a:moveTo>
                  <a:lnTo>
                    <a:pt x="28320" y="0"/>
                  </a:lnTo>
                  <a:lnTo>
                    <a:pt x="17305" y="2228"/>
                  </a:lnTo>
                  <a:lnTo>
                    <a:pt x="8302" y="8302"/>
                  </a:lnTo>
                  <a:lnTo>
                    <a:pt x="2228" y="17305"/>
                  </a:lnTo>
                  <a:lnTo>
                    <a:pt x="0" y="28320"/>
                  </a:lnTo>
                  <a:lnTo>
                    <a:pt x="0" y="255143"/>
                  </a:lnTo>
                  <a:lnTo>
                    <a:pt x="2228" y="266158"/>
                  </a:lnTo>
                  <a:lnTo>
                    <a:pt x="8302" y="275161"/>
                  </a:lnTo>
                  <a:lnTo>
                    <a:pt x="17305" y="281235"/>
                  </a:lnTo>
                  <a:lnTo>
                    <a:pt x="28320" y="283463"/>
                  </a:lnTo>
                  <a:lnTo>
                    <a:pt x="1108583" y="283463"/>
                  </a:lnTo>
                  <a:lnTo>
                    <a:pt x="1119598" y="281235"/>
                  </a:lnTo>
                  <a:lnTo>
                    <a:pt x="1128601" y="275161"/>
                  </a:lnTo>
                  <a:lnTo>
                    <a:pt x="1134675" y="266158"/>
                  </a:lnTo>
                  <a:lnTo>
                    <a:pt x="1136904" y="255143"/>
                  </a:lnTo>
                  <a:lnTo>
                    <a:pt x="1136904" y="28320"/>
                  </a:lnTo>
                  <a:lnTo>
                    <a:pt x="1134675" y="17305"/>
                  </a:lnTo>
                  <a:lnTo>
                    <a:pt x="1128601" y="8302"/>
                  </a:lnTo>
                  <a:lnTo>
                    <a:pt x="1119598" y="2228"/>
                  </a:lnTo>
                  <a:lnTo>
                    <a:pt x="1108583" y="0"/>
                  </a:lnTo>
                  <a:close/>
                </a:path>
              </a:pathLst>
            </a:custGeom>
            <a:solidFill>
              <a:srgbClr val="CAD7F3">
                <a:alpha val="90194"/>
              </a:srgbClr>
            </a:solidFill>
          </p:spPr>
          <p:txBody>
            <a:bodyPr wrap="square" lIns="0" tIns="0" rIns="0" bIns="0" rtlCol="0"/>
            <a:lstStyle/>
            <a:p>
              <a:endParaRPr dirty="0"/>
            </a:p>
          </p:txBody>
        </p:sp>
        <p:sp>
          <p:nvSpPr>
            <p:cNvPr id="36" name="object 47"/>
            <p:cNvSpPr/>
            <p:nvPr/>
          </p:nvSpPr>
          <p:spPr>
            <a:xfrm>
              <a:off x="1722882" y="3219449"/>
              <a:ext cx="1137285" cy="283845"/>
            </a:xfrm>
            <a:custGeom>
              <a:avLst/>
              <a:gdLst/>
              <a:ahLst/>
              <a:cxnLst/>
              <a:rect l="l" t="t" r="r" b="b"/>
              <a:pathLst>
                <a:path w="1137285" h="283845">
                  <a:moveTo>
                    <a:pt x="0" y="28320"/>
                  </a:moveTo>
                  <a:lnTo>
                    <a:pt x="2228" y="17305"/>
                  </a:lnTo>
                  <a:lnTo>
                    <a:pt x="8302" y="8302"/>
                  </a:lnTo>
                  <a:lnTo>
                    <a:pt x="17305" y="2228"/>
                  </a:lnTo>
                  <a:lnTo>
                    <a:pt x="28320" y="0"/>
                  </a:lnTo>
                  <a:lnTo>
                    <a:pt x="1108583" y="0"/>
                  </a:lnTo>
                  <a:lnTo>
                    <a:pt x="1119598" y="2228"/>
                  </a:lnTo>
                  <a:lnTo>
                    <a:pt x="1128601" y="8302"/>
                  </a:lnTo>
                  <a:lnTo>
                    <a:pt x="1134675" y="17305"/>
                  </a:lnTo>
                  <a:lnTo>
                    <a:pt x="1136904" y="28320"/>
                  </a:lnTo>
                  <a:lnTo>
                    <a:pt x="1136904" y="255143"/>
                  </a:lnTo>
                  <a:lnTo>
                    <a:pt x="1134675" y="266158"/>
                  </a:lnTo>
                  <a:lnTo>
                    <a:pt x="1128601" y="275161"/>
                  </a:lnTo>
                  <a:lnTo>
                    <a:pt x="1119598" y="281235"/>
                  </a:lnTo>
                  <a:lnTo>
                    <a:pt x="1108583" y="283463"/>
                  </a:lnTo>
                  <a:lnTo>
                    <a:pt x="28320" y="283463"/>
                  </a:lnTo>
                  <a:lnTo>
                    <a:pt x="17305" y="281235"/>
                  </a:lnTo>
                  <a:lnTo>
                    <a:pt x="8302" y="275161"/>
                  </a:lnTo>
                  <a:lnTo>
                    <a:pt x="2228" y="266158"/>
                  </a:lnTo>
                  <a:lnTo>
                    <a:pt x="0" y="255143"/>
                  </a:lnTo>
                  <a:lnTo>
                    <a:pt x="0" y="28320"/>
                  </a:lnTo>
                  <a:close/>
                </a:path>
              </a:pathLst>
            </a:custGeom>
            <a:ln w="25400">
              <a:solidFill>
                <a:srgbClr val="CAD7F3"/>
              </a:solidFill>
            </a:ln>
          </p:spPr>
          <p:txBody>
            <a:bodyPr wrap="square" lIns="0" tIns="0" rIns="0" bIns="0" rtlCol="0"/>
            <a:lstStyle/>
            <a:p>
              <a:endParaRPr dirty="0"/>
            </a:p>
          </p:txBody>
        </p:sp>
      </p:grpSp>
      <p:sp>
        <p:nvSpPr>
          <p:cNvPr id="37" name="object 48"/>
          <p:cNvSpPr txBox="1"/>
          <p:nvPr/>
        </p:nvSpPr>
        <p:spPr>
          <a:xfrm>
            <a:off x="7930199" y="2367428"/>
            <a:ext cx="1089660" cy="271869"/>
          </a:xfrm>
          <a:prstGeom prst="rect">
            <a:avLst/>
          </a:prstGeom>
        </p:spPr>
        <p:txBody>
          <a:bodyPr vert="horz" wrap="square" lIns="0" tIns="12700" rIns="0" bIns="0" rtlCol="0">
            <a:spAutoFit/>
          </a:bodyPr>
          <a:lstStyle/>
          <a:p>
            <a:pPr marL="12700">
              <a:lnSpc>
                <a:spcPct val="100000"/>
              </a:lnSpc>
              <a:spcBef>
                <a:spcPts val="100"/>
              </a:spcBef>
            </a:pPr>
            <a:r>
              <a:rPr lang="en-US" sz="800" dirty="0" smtClean="0">
                <a:solidFill>
                  <a:srgbClr val="434343"/>
                </a:solidFill>
                <a:latin typeface="Arial MT"/>
                <a:cs typeface="Arial MT"/>
              </a:rPr>
              <a:t>SELECTION OF </a:t>
            </a:r>
          </a:p>
          <a:p>
            <a:pPr marL="12700">
              <a:lnSpc>
                <a:spcPct val="100000"/>
              </a:lnSpc>
              <a:spcBef>
                <a:spcPts val="100"/>
              </a:spcBef>
            </a:pPr>
            <a:r>
              <a:rPr lang="en-US" sz="800" dirty="0" smtClean="0">
                <a:solidFill>
                  <a:srgbClr val="434343"/>
                </a:solidFill>
                <a:latin typeface="Arial MT"/>
                <a:cs typeface="Arial MT"/>
              </a:rPr>
              <a:t>BEST MODEL</a:t>
            </a:r>
            <a:endParaRPr sz="800" dirty="0">
              <a:latin typeface="Arial MT"/>
              <a:cs typeface="Arial MT"/>
            </a:endParaRPr>
          </a:p>
        </p:txBody>
      </p:sp>
      <p:sp>
        <p:nvSpPr>
          <p:cNvPr id="38" name="object 49"/>
          <p:cNvSpPr/>
          <p:nvPr/>
        </p:nvSpPr>
        <p:spPr>
          <a:xfrm>
            <a:off x="1421160" y="1460414"/>
            <a:ext cx="1062608" cy="358140"/>
          </a:xfrm>
          <a:custGeom>
            <a:avLst/>
            <a:gdLst/>
            <a:ahLst/>
            <a:cxnLst/>
            <a:rect l="l" t="t" r="r" b="b"/>
            <a:pathLst>
              <a:path w="1443354" h="358139">
                <a:moveTo>
                  <a:pt x="1407414" y="0"/>
                </a:moveTo>
                <a:lnTo>
                  <a:pt x="35813" y="0"/>
                </a:lnTo>
                <a:lnTo>
                  <a:pt x="21859" y="2809"/>
                </a:lnTo>
                <a:lnTo>
                  <a:pt x="10477" y="10477"/>
                </a:lnTo>
                <a:lnTo>
                  <a:pt x="2809" y="21859"/>
                </a:lnTo>
                <a:lnTo>
                  <a:pt x="0" y="35813"/>
                </a:lnTo>
                <a:lnTo>
                  <a:pt x="0" y="322325"/>
                </a:lnTo>
                <a:lnTo>
                  <a:pt x="2809" y="336280"/>
                </a:lnTo>
                <a:lnTo>
                  <a:pt x="10477" y="347662"/>
                </a:lnTo>
                <a:lnTo>
                  <a:pt x="21859" y="355330"/>
                </a:lnTo>
                <a:lnTo>
                  <a:pt x="35813" y="358139"/>
                </a:lnTo>
                <a:lnTo>
                  <a:pt x="1407414" y="358139"/>
                </a:lnTo>
                <a:lnTo>
                  <a:pt x="1421368" y="355330"/>
                </a:lnTo>
                <a:lnTo>
                  <a:pt x="1432750" y="347662"/>
                </a:lnTo>
                <a:lnTo>
                  <a:pt x="1440418" y="336280"/>
                </a:lnTo>
                <a:lnTo>
                  <a:pt x="1443228" y="322325"/>
                </a:lnTo>
                <a:lnTo>
                  <a:pt x="1443228" y="35813"/>
                </a:lnTo>
                <a:lnTo>
                  <a:pt x="1440418" y="21859"/>
                </a:lnTo>
                <a:lnTo>
                  <a:pt x="1432750" y="10477"/>
                </a:lnTo>
                <a:lnTo>
                  <a:pt x="1421368" y="2809"/>
                </a:lnTo>
                <a:lnTo>
                  <a:pt x="1407414" y="0"/>
                </a:lnTo>
                <a:close/>
              </a:path>
            </a:pathLst>
          </a:custGeom>
          <a:solidFill>
            <a:srgbClr val="007EDF"/>
          </a:solidFill>
        </p:spPr>
        <p:txBody>
          <a:bodyPr wrap="square" lIns="0" tIns="0" rIns="0" bIns="0" rtlCol="0"/>
          <a:lstStyle/>
          <a:p>
            <a:endParaRPr dirty="0"/>
          </a:p>
        </p:txBody>
      </p:sp>
      <p:sp>
        <p:nvSpPr>
          <p:cNvPr id="39" name="object 50"/>
          <p:cNvSpPr txBox="1"/>
          <p:nvPr/>
        </p:nvSpPr>
        <p:spPr>
          <a:xfrm>
            <a:off x="1598338" y="1508852"/>
            <a:ext cx="885429" cy="271869"/>
          </a:xfrm>
          <a:prstGeom prst="rect">
            <a:avLst/>
          </a:prstGeom>
        </p:spPr>
        <p:txBody>
          <a:bodyPr vert="horz" wrap="square" lIns="0" tIns="12700" rIns="0" bIns="0" rtlCol="0">
            <a:spAutoFit/>
          </a:bodyPr>
          <a:lstStyle/>
          <a:p>
            <a:pPr marL="12700">
              <a:lnSpc>
                <a:spcPct val="100000"/>
              </a:lnSpc>
              <a:spcBef>
                <a:spcPts val="100"/>
              </a:spcBef>
            </a:pPr>
            <a:r>
              <a:rPr sz="800" b="1" spc="-10" dirty="0">
                <a:solidFill>
                  <a:srgbClr val="FFFFFF"/>
                </a:solidFill>
                <a:latin typeface="Arial"/>
                <a:cs typeface="Arial"/>
              </a:rPr>
              <a:t>UNIVARIATE</a:t>
            </a:r>
            <a:r>
              <a:rPr sz="800" b="1" spc="30" dirty="0">
                <a:solidFill>
                  <a:srgbClr val="FFFFFF"/>
                </a:solidFill>
                <a:latin typeface="Arial"/>
                <a:cs typeface="Arial"/>
              </a:rPr>
              <a:t> </a:t>
            </a:r>
            <a:endParaRPr lang="en-US" sz="800" b="1" spc="30" dirty="0" smtClean="0">
              <a:solidFill>
                <a:srgbClr val="FFFFFF"/>
              </a:solidFill>
              <a:latin typeface="Arial"/>
              <a:cs typeface="Arial"/>
            </a:endParaRPr>
          </a:p>
          <a:p>
            <a:pPr marL="12700">
              <a:lnSpc>
                <a:spcPct val="100000"/>
              </a:lnSpc>
              <a:spcBef>
                <a:spcPts val="100"/>
              </a:spcBef>
            </a:pPr>
            <a:r>
              <a:rPr sz="800" b="1" spc="-10" dirty="0" smtClean="0">
                <a:solidFill>
                  <a:srgbClr val="FFFFFF"/>
                </a:solidFill>
                <a:latin typeface="Arial"/>
                <a:cs typeface="Arial"/>
              </a:rPr>
              <a:t>ANALYSIS</a:t>
            </a:r>
            <a:endParaRPr sz="800" dirty="0">
              <a:latin typeface="Arial"/>
              <a:cs typeface="Arial"/>
            </a:endParaRPr>
          </a:p>
        </p:txBody>
      </p:sp>
      <p:grpSp>
        <p:nvGrpSpPr>
          <p:cNvPr id="40" name="object 51"/>
          <p:cNvGrpSpPr/>
          <p:nvPr/>
        </p:nvGrpSpPr>
        <p:grpSpPr>
          <a:xfrm>
            <a:off x="1437432" y="1843699"/>
            <a:ext cx="1023289" cy="359283"/>
            <a:chOff x="3248405" y="2392679"/>
            <a:chExt cx="1135380" cy="359283"/>
          </a:xfrm>
        </p:grpSpPr>
        <p:sp>
          <p:nvSpPr>
            <p:cNvPr id="41" name="object 52"/>
            <p:cNvSpPr/>
            <p:nvPr/>
          </p:nvSpPr>
          <p:spPr>
            <a:xfrm>
              <a:off x="3790187" y="2392679"/>
              <a:ext cx="50800" cy="48895"/>
            </a:xfrm>
            <a:custGeom>
              <a:avLst/>
              <a:gdLst/>
              <a:ahLst/>
              <a:cxnLst/>
              <a:rect l="l" t="t" r="r" b="b"/>
              <a:pathLst>
                <a:path w="50800" h="48894">
                  <a:moveTo>
                    <a:pt x="41910" y="0"/>
                  </a:moveTo>
                  <a:lnTo>
                    <a:pt x="8382" y="0"/>
                  </a:lnTo>
                  <a:lnTo>
                    <a:pt x="8382" y="24383"/>
                  </a:lnTo>
                  <a:lnTo>
                    <a:pt x="0" y="24383"/>
                  </a:lnTo>
                  <a:lnTo>
                    <a:pt x="25146" y="48768"/>
                  </a:lnTo>
                  <a:lnTo>
                    <a:pt x="50291" y="24383"/>
                  </a:lnTo>
                  <a:lnTo>
                    <a:pt x="41910" y="24383"/>
                  </a:lnTo>
                  <a:lnTo>
                    <a:pt x="41910" y="0"/>
                  </a:lnTo>
                  <a:close/>
                </a:path>
              </a:pathLst>
            </a:custGeom>
            <a:solidFill>
              <a:srgbClr val="AAC0EC"/>
            </a:solidFill>
          </p:spPr>
          <p:txBody>
            <a:bodyPr wrap="square" lIns="0" tIns="0" rIns="0" bIns="0" rtlCol="0"/>
            <a:lstStyle/>
            <a:p>
              <a:endParaRPr dirty="0"/>
            </a:p>
          </p:txBody>
        </p:sp>
        <p:sp>
          <p:nvSpPr>
            <p:cNvPr id="42" name="object 53"/>
            <p:cNvSpPr/>
            <p:nvPr/>
          </p:nvSpPr>
          <p:spPr>
            <a:xfrm>
              <a:off x="3248405" y="2468117"/>
              <a:ext cx="1135380" cy="283845"/>
            </a:xfrm>
            <a:custGeom>
              <a:avLst/>
              <a:gdLst/>
              <a:ahLst/>
              <a:cxnLst/>
              <a:rect l="l" t="t" r="r" b="b"/>
              <a:pathLst>
                <a:path w="1135379" h="283844">
                  <a:moveTo>
                    <a:pt x="1107058" y="0"/>
                  </a:moveTo>
                  <a:lnTo>
                    <a:pt x="28320" y="0"/>
                  </a:lnTo>
                  <a:lnTo>
                    <a:pt x="17305" y="2228"/>
                  </a:lnTo>
                  <a:lnTo>
                    <a:pt x="8302" y="8302"/>
                  </a:lnTo>
                  <a:lnTo>
                    <a:pt x="2228" y="17305"/>
                  </a:lnTo>
                  <a:lnTo>
                    <a:pt x="0" y="28320"/>
                  </a:lnTo>
                  <a:lnTo>
                    <a:pt x="0" y="255143"/>
                  </a:lnTo>
                  <a:lnTo>
                    <a:pt x="2228" y="266158"/>
                  </a:lnTo>
                  <a:lnTo>
                    <a:pt x="8302" y="275161"/>
                  </a:lnTo>
                  <a:lnTo>
                    <a:pt x="17305" y="281235"/>
                  </a:lnTo>
                  <a:lnTo>
                    <a:pt x="28320" y="283463"/>
                  </a:lnTo>
                  <a:lnTo>
                    <a:pt x="1107058" y="283463"/>
                  </a:lnTo>
                  <a:lnTo>
                    <a:pt x="1118074" y="281235"/>
                  </a:lnTo>
                  <a:lnTo>
                    <a:pt x="1127077" y="275161"/>
                  </a:lnTo>
                  <a:lnTo>
                    <a:pt x="1133151" y="266158"/>
                  </a:lnTo>
                  <a:lnTo>
                    <a:pt x="1135380" y="255143"/>
                  </a:lnTo>
                  <a:lnTo>
                    <a:pt x="1135380" y="28320"/>
                  </a:lnTo>
                  <a:lnTo>
                    <a:pt x="1133151" y="17305"/>
                  </a:lnTo>
                  <a:lnTo>
                    <a:pt x="1127077" y="8302"/>
                  </a:lnTo>
                  <a:lnTo>
                    <a:pt x="1118074" y="2228"/>
                  </a:lnTo>
                  <a:lnTo>
                    <a:pt x="1107058" y="0"/>
                  </a:lnTo>
                  <a:close/>
                </a:path>
              </a:pathLst>
            </a:custGeom>
            <a:solidFill>
              <a:srgbClr val="CAD7F3">
                <a:alpha val="90194"/>
              </a:srgbClr>
            </a:solidFill>
          </p:spPr>
          <p:txBody>
            <a:bodyPr wrap="square" lIns="0" tIns="0" rIns="0" bIns="0" rtlCol="0"/>
            <a:lstStyle/>
            <a:p>
              <a:endParaRPr dirty="0"/>
            </a:p>
          </p:txBody>
        </p:sp>
        <p:sp>
          <p:nvSpPr>
            <p:cNvPr id="43" name="object 54"/>
            <p:cNvSpPr/>
            <p:nvPr/>
          </p:nvSpPr>
          <p:spPr>
            <a:xfrm>
              <a:off x="3248405" y="2468117"/>
              <a:ext cx="1135380" cy="283845"/>
            </a:xfrm>
            <a:custGeom>
              <a:avLst/>
              <a:gdLst/>
              <a:ahLst/>
              <a:cxnLst/>
              <a:rect l="l" t="t" r="r" b="b"/>
              <a:pathLst>
                <a:path w="1135379" h="283844">
                  <a:moveTo>
                    <a:pt x="0" y="28320"/>
                  </a:moveTo>
                  <a:lnTo>
                    <a:pt x="2228" y="17305"/>
                  </a:lnTo>
                  <a:lnTo>
                    <a:pt x="8302" y="8302"/>
                  </a:lnTo>
                  <a:lnTo>
                    <a:pt x="17305" y="2228"/>
                  </a:lnTo>
                  <a:lnTo>
                    <a:pt x="28320" y="0"/>
                  </a:lnTo>
                  <a:lnTo>
                    <a:pt x="1107058" y="0"/>
                  </a:lnTo>
                  <a:lnTo>
                    <a:pt x="1118074" y="2228"/>
                  </a:lnTo>
                  <a:lnTo>
                    <a:pt x="1127077" y="8302"/>
                  </a:lnTo>
                  <a:lnTo>
                    <a:pt x="1133151" y="17305"/>
                  </a:lnTo>
                  <a:lnTo>
                    <a:pt x="1135380" y="28320"/>
                  </a:lnTo>
                  <a:lnTo>
                    <a:pt x="1135380" y="255143"/>
                  </a:lnTo>
                  <a:lnTo>
                    <a:pt x="1133151" y="266158"/>
                  </a:lnTo>
                  <a:lnTo>
                    <a:pt x="1127077" y="275161"/>
                  </a:lnTo>
                  <a:lnTo>
                    <a:pt x="1118074" y="281235"/>
                  </a:lnTo>
                  <a:lnTo>
                    <a:pt x="1107058" y="283463"/>
                  </a:lnTo>
                  <a:lnTo>
                    <a:pt x="28320" y="283463"/>
                  </a:lnTo>
                  <a:lnTo>
                    <a:pt x="17305" y="281235"/>
                  </a:lnTo>
                  <a:lnTo>
                    <a:pt x="8302" y="275161"/>
                  </a:lnTo>
                  <a:lnTo>
                    <a:pt x="2228" y="266158"/>
                  </a:lnTo>
                  <a:lnTo>
                    <a:pt x="0" y="255143"/>
                  </a:lnTo>
                  <a:lnTo>
                    <a:pt x="0" y="28320"/>
                  </a:lnTo>
                  <a:close/>
                </a:path>
              </a:pathLst>
            </a:custGeom>
            <a:ln w="25400">
              <a:solidFill>
                <a:srgbClr val="CAD7F3"/>
              </a:solidFill>
            </a:ln>
          </p:spPr>
          <p:txBody>
            <a:bodyPr wrap="square" lIns="0" tIns="0" rIns="0" bIns="0" rtlCol="0"/>
            <a:lstStyle/>
            <a:p>
              <a:endParaRPr dirty="0"/>
            </a:p>
          </p:txBody>
        </p:sp>
      </p:grpSp>
      <p:sp>
        <p:nvSpPr>
          <p:cNvPr id="44" name="object 55"/>
          <p:cNvSpPr txBox="1"/>
          <p:nvPr/>
        </p:nvSpPr>
        <p:spPr>
          <a:xfrm>
            <a:off x="1702862" y="1977050"/>
            <a:ext cx="602615" cy="147955"/>
          </a:xfrm>
          <a:prstGeom prst="rect">
            <a:avLst/>
          </a:prstGeom>
        </p:spPr>
        <p:txBody>
          <a:bodyPr vert="horz" wrap="square" lIns="0" tIns="12700" rIns="0" bIns="0" rtlCol="0">
            <a:spAutoFit/>
          </a:bodyPr>
          <a:lstStyle/>
          <a:p>
            <a:pPr marL="12700">
              <a:lnSpc>
                <a:spcPct val="100000"/>
              </a:lnSpc>
              <a:spcBef>
                <a:spcPts val="100"/>
              </a:spcBef>
            </a:pPr>
            <a:r>
              <a:rPr sz="800" dirty="0">
                <a:solidFill>
                  <a:srgbClr val="434343"/>
                </a:solidFill>
                <a:latin typeface="Arial MT"/>
                <a:cs typeface="Arial MT"/>
              </a:rPr>
              <a:t>BOX</a:t>
            </a:r>
            <a:r>
              <a:rPr sz="800" spc="-40" dirty="0">
                <a:solidFill>
                  <a:srgbClr val="434343"/>
                </a:solidFill>
                <a:latin typeface="Arial MT"/>
                <a:cs typeface="Arial MT"/>
              </a:rPr>
              <a:t> </a:t>
            </a:r>
            <a:r>
              <a:rPr sz="800" spc="-10" dirty="0">
                <a:solidFill>
                  <a:srgbClr val="434343"/>
                </a:solidFill>
                <a:latin typeface="Arial MT"/>
                <a:cs typeface="Arial MT"/>
              </a:rPr>
              <a:t>PLOTS</a:t>
            </a:r>
            <a:endParaRPr sz="800" dirty="0">
              <a:latin typeface="Arial MT"/>
              <a:cs typeface="Arial MT"/>
            </a:endParaRPr>
          </a:p>
        </p:txBody>
      </p:sp>
      <p:grpSp>
        <p:nvGrpSpPr>
          <p:cNvPr id="45" name="object 56"/>
          <p:cNvGrpSpPr/>
          <p:nvPr/>
        </p:nvGrpSpPr>
        <p:grpSpPr>
          <a:xfrm>
            <a:off x="1424732" y="2226224"/>
            <a:ext cx="1059035" cy="373380"/>
            <a:chOff x="3235705" y="2775204"/>
            <a:chExt cx="1160780" cy="373380"/>
          </a:xfrm>
        </p:grpSpPr>
        <p:sp>
          <p:nvSpPr>
            <p:cNvPr id="46" name="object 57"/>
            <p:cNvSpPr/>
            <p:nvPr/>
          </p:nvSpPr>
          <p:spPr>
            <a:xfrm>
              <a:off x="3790187" y="2775204"/>
              <a:ext cx="50800" cy="50800"/>
            </a:xfrm>
            <a:custGeom>
              <a:avLst/>
              <a:gdLst/>
              <a:ahLst/>
              <a:cxnLst/>
              <a:rect l="l" t="t" r="r" b="b"/>
              <a:pathLst>
                <a:path w="50800" h="50800">
                  <a:moveTo>
                    <a:pt x="41910" y="0"/>
                  </a:moveTo>
                  <a:lnTo>
                    <a:pt x="8382" y="0"/>
                  </a:lnTo>
                  <a:lnTo>
                    <a:pt x="8382" y="25145"/>
                  </a:lnTo>
                  <a:lnTo>
                    <a:pt x="0" y="25145"/>
                  </a:lnTo>
                  <a:lnTo>
                    <a:pt x="25146" y="50291"/>
                  </a:lnTo>
                  <a:lnTo>
                    <a:pt x="50291" y="25145"/>
                  </a:lnTo>
                  <a:lnTo>
                    <a:pt x="41910" y="25145"/>
                  </a:lnTo>
                  <a:lnTo>
                    <a:pt x="41910" y="0"/>
                  </a:lnTo>
                  <a:close/>
                </a:path>
              </a:pathLst>
            </a:custGeom>
            <a:solidFill>
              <a:srgbClr val="AAC0EC"/>
            </a:solidFill>
          </p:spPr>
          <p:txBody>
            <a:bodyPr wrap="square" lIns="0" tIns="0" rIns="0" bIns="0" rtlCol="0"/>
            <a:lstStyle/>
            <a:p>
              <a:endParaRPr dirty="0"/>
            </a:p>
          </p:txBody>
        </p:sp>
        <p:sp>
          <p:nvSpPr>
            <p:cNvPr id="47" name="object 58"/>
            <p:cNvSpPr/>
            <p:nvPr/>
          </p:nvSpPr>
          <p:spPr>
            <a:xfrm>
              <a:off x="3248405" y="2850642"/>
              <a:ext cx="1135380" cy="285115"/>
            </a:xfrm>
            <a:custGeom>
              <a:avLst/>
              <a:gdLst/>
              <a:ahLst/>
              <a:cxnLst/>
              <a:rect l="l" t="t" r="r" b="b"/>
              <a:pathLst>
                <a:path w="1135379" h="285114">
                  <a:moveTo>
                    <a:pt x="1106932" y="0"/>
                  </a:moveTo>
                  <a:lnTo>
                    <a:pt x="28447" y="0"/>
                  </a:lnTo>
                  <a:lnTo>
                    <a:pt x="17359" y="2230"/>
                  </a:lnTo>
                  <a:lnTo>
                    <a:pt x="8318" y="8318"/>
                  </a:lnTo>
                  <a:lnTo>
                    <a:pt x="2230" y="17359"/>
                  </a:lnTo>
                  <a:lnTo>
                    <a:pt x="0" y="28447"/>
                  </a:lnTo>
                  <a:lnTo>
                    <a:pt x="0" y="256539"/>
                  </a:lnTo>
                  <a:lnTo>
                    <a:pt x="2230" y="267628"/>
                  </a:lnTo>
                  <a:lnTo>
                    <a:pt x="8318" y="276669"/>
                  </a:lnTo>
                  <a:lnTo>
                    <a:pt x="17359" y="282757"/>
                  </a:lnTo>
                  <a:lnTo>
                    <a:pt x="28447" y="284988"/>
                  </a:lnTo>
                  <a:lnTo>
                    <a:pt x="1106932" y="284988"/>
                  </a:lnTo>
                  <a:lnTo>
                    <a:pt x="1118020" y="282757"/>
                  </a:lnTo>
                  <a:lnTo>
                    <a:pt x="1127061" y="276669"/>
                  </a:lnTo>
                  <a:lnTo>
                    <a:pt x="1133149" y="267628"/>
                  </a:lnTo>
                  <a:lnTo>
                    <a:pt x="1135380" y="256539"/>
                  </a:lnTo>
                  <a:lnTo>
                    <a:pt x="1135380" y="28447"/>
                  </a:lnTo>
                  <a:lnTo>
                    <a:pt x="1133149" y="17359"/>
                  </a:lnTo>
                  <a:lnTo>
                    <a:pt x="1127061" y="8318"/>
                  </a:lnTo>
                  <a:lnTo>
                    <a:pt x="1118020" y="2230"/>
                  </a:lnTo>
                  <a:lnTo>
                    <a:pt x="1106932" y="0"/>
                  </a:lnTo>
                  <a:close/>
                </a:path>
              </a:pathLst>
            </a:custGeom>
            <a:solidFill>
              <a:srgbClr val="CAD7F3">
                <a:alpha val="90194"/>
              </a:srgbClr>
            </a:solidFill>
          </p:spPr>
          <p:txBody>
            <a:bodyPr wrap="square" lIns="0" tIns="0" rIns="0" bIns="0" rtlCol="0"/>
            <a:lstStyle/>
            <a:p>
              <a:endParaRPr dirty="0"/>
            </a:p>
          </p:txBody>
        </p:sp>
        <p:sp>
          <p:nvSpPr>
            <p:cNvPr id="48" name="object 59"/>
            <p:cNvSpPr/>
            <p:nvPr/>
          </p:nvSpPr>
          <p:spPr>
            <a:xfrm>
              <a:off x="3248405" y="2850642"/>
              <a:ext cx="1135380" cy="285115"/>
            </a:xfrm>
            <a:custGeom>
              <a:avLst/>
              <a:gdLst/>
              <a:ahLst/>
              <a:cxnLst/>
              <a:rect l="l" t="t" r="r" b="b"/>
              <a:pathLst>
                <a:path w="1135379" h="285114">
                  <a:moveTo>
                    <a:pt x="0" y="28447"/>
                  </a:moveTo>
                  <a:lnTo>
                    <a:pt x="2230" y="17359"/>
                  </a:lnTo>
                  <a:lnTo>
                    <a:pt x="8318" y="8318"/>
                  </a:lnTo>
                  <a:lnTo>
                    <a:pt x="17359" y="2230"/>
                  </a:lnTo>
                  <a:lnTo>
                    <a:pt x="28447" y="0"/>
                  </a:lnTo>
                  <a:lnTo>
                    <a:pt x="1106932" y="0"/>
                  </a:lnTo>
                  <a:lnTo>
                    <a:pt x="1118020" y="2230"/>
                  </a:lnTo>
                  <a:lnTo>
                    <a:pt x="1127061" y="8318"/>
                  </a:lnTo>
                  <a:lnTo>
                    <a:pt x="1133149" y="17359"/>
                  </a:lnTo>
                  <a:lnTo>
                    <a:pt x="1135380" y="28447"/>
                  </a:lnTo>
                  <a:lnTo>
                    <a:pt x="1135380" y="256539"/>
                  </a:lnTo>
                  <a:lnTo>
                    <a:pt x="1133149" y="267628"/>
                  </a:lnTo>
                  <a:lnTo>
                    <a:pt x="1127061" y="276669"/>
                  </a:lnTo>
                  <a:lnTo>
                    <a:pt x="1118020" y="282757"/>
                  </a:lnTo>
                  <a:lnTo>
                    <a:pt x="1106932" y="284988"/>
                  </a:lnTo>
                  <a:lnTo>
                    <a:pt x="28447" y="284988"/>
                  </a:lnTo>
                  <a:lnTo>
                    <a:pt x="17359" y="282757"/>
                  </a:lnTo>
                  <a:lnTo>
                    <a:pt x="8318" y="276669"/>
                  </a:lnTo>
                  <a:lnTo>
                    <a:pt x="2230" y="267628"/>
                  </a:lnTo>
                  <a:lnTo>
                    <a:pt x="0" y="256539"/>
                  </a:lnTo>
                  <a:lnTo>
                    <a:pt x="0" y="28447"/>
                  </a:lnTo>
                  <a:close/>
                </a:path>
              </a:pathLst>
            </a:custGeom>
            <a:ln w="25400">
              <a:solidFill>
                <a:srgbClr val="CAD7F3"/>
              </a:solidFill>
            </a:ln>
          </p:spPr>
          <p:txBody>
            <a:bodyPr wrap="square" lIns="0" tIns="0" rIns="0" bIns="0" rtlCol="0"/>
            <a:lstStyle/>
            <a:p>
              <a:endParaRPr dirty="0"/>
            </a:p>
          </p:txBody>
        </p:sp>
      </p:grpSp>
      <p:sp>
        <p:nvSpPr>
          <p:cNvPr id="49" name="object 60"/>
          <p:cNvSpPr txBox="1"/>
          <p:nvPr/>
        </p:nvSpPr>
        <p:spPr>
          <a:xfrm>
            <a:off x="1485374" y="2321773"/>
            <a:ext cx="975347" cy="271869"/>
          </a:xfrm>
          <a:prstGeom prst="rect">
            <a:avLst/>
          </a:prstGeom>
        </p:spPr>
        <p:txBody>
          <a:bodyPr vert="horz" wrap="square" lIns="0" tIns="12700" rIns="0" bIns="0" rtlCol="0">
            <a:spAutoFit/>
          </a:bodyPr>
          <a:lstStyle/>
          <a:p>
            <a:pPr marL="12700">
              <a:lnSpc>
                <a:spcPct val="100000"/>
              </a:lnSpc>
              <a:spcBef>
                <a:spcPts val="100"/>
              </a:spcBef>
            </a:pPr>
            <a:r>
              <a:rPr sz="800" spc="-10" dirty="0">
                <a:solidFill>
                  <a:srgbClr val="434343"/>
                </a:solidFill>
                <a:latin typeface="Arial MT"/>
                <a:cs typeface="Arial MT"/>
              </a:rPr>
              <a:t>DISTRIBUTION</a:t>
            </a:r>
            <a:r>
              <a:rPr sz="800" spc="45" dirty="0">
                <a:solidFill>
                  <a:srgbClr val="434343"/>
                </a:solidFill>
                <a:latin typeface="Arial MT"/>
                <a:cs typeface="Arial MT"/>
              </a:rPr>
              <a:t> </a:t>
            </a:r>
            <a:endParaRPr lang="en-US" sz="800" spc="45" dirty="0" smtClean="0">
              <a:solidFill>
                <a:srgbClr val="434343"/>
              </a:solidFill>
              <a:latin typeface="Arial MT"/>
              <a:cs typeface="Arial MT"/>
            </a:endParaRPr>
          </a:p>
          <a:p>
            <a:pPr marL="12700">
              <a:lnSpc>
                <a:spcPct val="100000"/>
              </a:lnSpc>
              <a:spcBef>
                <a:spcPts val="100"/>
              </a:spcBef>
            </a:pPr>
            <a:r>
              <a:rPr sz="800" spc="-20" dirty="0" smtClean="0">
                <a:solidFill>
                  <a:srgbClr val="434343"/>
                </a:solidFill>
                <a:latin typeface="Arial MT"/>
                <a:cs typeface="Arial MT"/>
              </a:rPr>
              <a:t>PLOT</a:t>
            </a:r>
            <a:endParaRPr sz="800" dirty="0">
              <a:latin typeface="Arial MT"/>
              <a:cs typeface="Arial MT"/>
            </a:endParaRPr>
          </a:p>
        </p:txBody>
      </p:sp>
      <p:sp>
        <p:nvSpPr>
          <p:cNvPr id="50" name="object 65"/>
          <p:cNvSpPr txBox="1"/>
          <p:nvPr/>
        </p:nvSpPr>
        <p:spPr>
          <a:xfrm>
            <a:off x="1739438" y="2744129"/>
            <a:ext cx="530225" cy="147955"/>
          </a:xfrm>
          <a:prstGeom prst="rect">
            <a:avLst/>
          </a:prstGeom>
        </p:spPr>
        <p:txBody>
          <a:bodyPr vert="horz" wrap="square" lIns="0" tIns="12700" rIns="0" bIns="0" rtlCol="0">
            <a:spAutoFit/>
          </a:bodyPr>
          <a:lstStyle/>
          <a:p>
            <a:pPr marL="12700">
              <a:lnSpc>
                <a:spcPct val="100000"/>
              </a:lnSpc>
              <a:spcBef>
                <a:spcPts val="100"/>
              </a:spcBef>
            </a:pPr>
            <a:r>
              <a:rPr sz="800" dirty="0">
                <a:solidFill>
                  <a:srgbClr val="434343"/>
                </a:solidFill>
                <a:latin typeface="Arial MT"/>
                <a:cs typeface="Arial MT"/>
              </a:rPr>
              <a:t>KDE</a:t>
            </a:r>
            <a:r>
              <a:rPr sz="800" spc="-25" dirty="0">
                <a:solidFill>
                  <a:srgbClr val="434343"/>
                </a:solidFill>
                <a:latin typeface="Arial MT"/>
                <a:cs typeface="Arial MT"/>
              </a:rPr>
              <a:t> </a:t>
            </a:r>
            <a:r>
              <a:rPr sz="800" spc="-20" dirty="0">
                <a:solidFill>
                  <a:srgbClr val="434343"/>
                </a:solidFill>
                <a:latin typeface="Arial MT"/>
                <a:cs typeface="Arial MT"/>
              </a:rPr>
              <a:t>PLOT</a:t>
            </a:r>
            <a:endParaRPr sz="800" dirty="0">
              <a:latin typeface="Arial MT"/>
              <a:cs typeface="Arial MT"/>
            </a:endParaRPr>
          </a:p>
        </p:txBody>
      </p:sp>
      <p:grpSp>
        <p:nvGrpSpPr>
          <p:cNvPr id="51" name="object 66"/>
          <p:cNvGrpSpPr/>
          <p:nvPr/>
        </p:nvGrpSpPr>
        <p:grpSpPr>
          <a:xfrm>
            <a:off x="1424732" y="2643431"/>
            <a:ext cx="1035989" cy="372110"/>
            <a:chOff x="3235705" y="3543300"/>
            <a:chExt cx="1160780" cy="372110"/>
          </a:xfrm>
        </p:grpSpPr>
        <p:sp>
          <p:nvSpPr>
            <p:cNvPr id="52" name="object 67"/>
            <p:cNvSpPr/>
            <p:nvPr/>
          </p:nvSpPr>
          <p:spPr>
            <a:xfrm>
              <a:off x="3790187" y="3543300"/>
              <a:ext cx="50800" cy="48895"/>
            </a:xfrm>
            <a:custGeom>
              <a:avLst/>
              <a:gdLst/>
              <a:ahLst/>
              <a:cxnLst/>
              <a:rect l="l" t="t" r="r" b="b"/>
              <a:pathLst>
                <a:path w="50800" h="48895">
                  <a:moveTo>
                    <a:pt x="41910" y="0"/>
                  </a:moveTo>
                  <a:lnTo>
                    <a:pt x="8382" y="0"/>
                  </a:lnTo>
                  <a:lnTo>
                    <a:pt x="8382" y="24384"/>
                  </a:lnTo>
                  <a:lnTo>
                    <a:pt x="0" y="24384"/>
                  </a:lnTo>
                  <a:lnTo>
                    <a:pt x="25146" y="48768"/>
                  </a:lnTo>
                  <a:lnTo>
                    <a:pt x="50291" y="24384"/>
                  </a:lnTo>
                  <a:lnTo>
                    <a:pt x="41910" y="24384"/>
                  </a:lnTo>
                  <a:lnTo>
                    <a:pt x="41910" y="0"/>
                  </a:lnTo>
                  <a:close/>
                </a:path>
              </a:pathLst>
            </a:custGeom>
            <a:solidFill>
              <a:srgbClr val="AAC0EC"/>
            </a:solidFill>
          </p:spPr>
          <p:txBody>
            <a:bodyPr wrap="square" lIns="0" tIns="0" rIns="0" bIns="0" rtlCol="0"/>
            <a:lstStyle/>
            <a:p>
              <a:endParaRPr dirty="0"/>
            </a:p>
          </p:txBody>
        </p:sp>
        <p:sp>
          <p:nvSpPr>
            <p:cNvPr id="53" name="object 68"/>
            <p:cNvSpPr/>
            <p:nvPr/>
          </p:nvSpPr>
          <p:spPr>
            <a:xfrm>
              <a:off x="3248405" y="3618738"/>
              <a:ext cx="1135380" cy="283845"/>
            </a:xfrm>
            <a:custGeom>
              <a:avLst/>
              <a:gdLst/>
              <a:ahLst/>
              <a:cxnLst/>
              <a:rect l="l" t="t" r="r" b="b"/>
              <a:pathLst>
                <a:path w="1135379" h="283845">
                  <a:moveTo>
                    <a:pt x="1107058" y="0"/>
                  </a:moveTo>
                  <a:lnTo>
                    <a:pt x="28320" y="0"/>
                  </a:lnTo>
                  <a:lnTo>
                    <a:pt x="17305" y="2228"/>
                  </a:lnTo>
                  <a:lnTo>
                    <a:pt x="8302" y="8302"/>
                  </a:lnTo>
                  <a:lnTo>
                    <a:pt x="2228" y="17305"/>
                  </a:lnTo>
                  <a:lnTo>
                    <a:pt x="0" y="28321"/>
                  </a:lnTo>
                  <a:lnTo>
                    <a:pt x="0" y="255117"/>
                  </a:lnTo>
                  <a:lnTo>
                    <a:pt x="2228" y="266152"/>
                  </a:lnTo>
                  <a:lnTo>
                    <a:pt x="8302" y="275162"/>
                  </a:lnTo>
                  <a:lnTo>
                    <a:pt x="17305" y="281236"/>
                  </a:lnTo>
                  <a:lnTo>
                    <a:pt x="28320" y="283464"/>
                  </a:lnTo>
                  <a:lnTo>
                    <a:pt x="1107058" y="283464"/>
                  </a:lnTo>
                  <a:lnTo>
                    <a:pt x="1118074" y="281236"/>
                  </a:lnTo>
                  <a:lnTo>
                    <a:pt x="1127077" y="275162"/>
                  </a:lnTo>
                  <a:lnTo>
                    <a:pt x="1133151" y="266152"/>
                  </a:lnTo>
                  <a:lnTo>
                    <a:pt x="1135380" y="255117"/>
                  </a:lnTo>
                  <a:lnTo>
                    <a:pt x="1135380" y="28321"/>
                  </a:lnTo>
                  <a:lnTo>
                    <a:pt x="1133151" y="17305"/>
                  </a:lnTo>
                  <a:lnTo>
                    <a:pt x="1127077" y="8302"/>
                  </a:lnTo>
                  <a:lnTo>
                    <a:pt x="1118074" y="2228"/>
                  </a:lnTo>
                  <a:lnTo>
                    <a:pt x="1107058" y="0"/>
                  </a:lnTo>
                  <a:close/>
                </a:path>
              </a:pathLst>
            </a:custGeom>
            <a:solidFill>
              <a:srgbClr val="CAD7F3">
                <a:alpha val="90194"/>
              </a:srgbClr>
            </a:solidFill>
          </p:spPr>
          <p:txBody>
            <a:bodyPr wrap="square" lIns="0" tIns="0" rIns="0" bIns="0" rtlCol="0"/>
            <a:lstStyle/>
            <a:p>
              <a:endParaRPr dirty="0"/>
            </a:p>
          </p:txBody>
        </p:sp>
        <p:sp>
          <p:nvSpPr>
            <p:cNvPr id="54" name="object 69"/>
            <p:cNvSpPr/>
            <p:nvPr/>
          </p:nvSpPr>
          <p:spPr>
            <a:xfrm>
              <a:off x="3248405" y="3618738"/>
              <a:ext cx="1135380" cy="283845"/>
            </a:xfrm>
            <a:custGeom>
              <a:avLst/>
              <a:gdLst/>
              <a:ahLst/>
              <a:cxnLst/>
              <a:rect l="l" t="t" r="r" b="b"/>
              <a:pathLst>
                <a:path w="1135379" h="283845">
                  <a:moveTo>
                    <a:pt x="0" y="28321"/>
                  </a:moveTo>
                  <a:lnTo>
                    <a:pt x="2228" y="17305"/>
                  </a:lnTo>
                  <a:lnTo>
                    <a:pt x="8302" y="8302"/>
                  </a:lnTo>
                  <a:lnTo>
                    <a:pt x="17305" y="2228"/>
                  </a:lnTo>
                  <a:lnTo>
                    <a:pt x="28320" y="0"/>
                  </a:lnTo>
                  <a:lnTo>
                    <a:pt x="1107058" y="0"/>
                  </a:lnTo>
                  <a:lnTo>
                    <a:pt x="1118074" y="2228"/>
                  </a:lnTo>
                  <a:lnTo>
                    <a:pt x="1127077" y="8302"/>
                  </a:lnTo>
                  <a:lnTo>
                    <a:pt x="1133151" y="17305"/>
                  </a:lnTo>
                  <a:lnTo>
                    <a:pt x="1135380" y="28321"/>
                  </a:lnTo>
                  <a:lnTo>
                    <a:pt x="1135380" y="255117"/>
                  </a:lnTo>
                  <a:lnTo>
                    <a:pt x="1133151" y="266152"/>
                  </a:lnTo>
                  <a:lnTo>
                    <a:pt x="1127077" y="275162"/>
                  </a:lnTo>
                  <a:lnTo>
                    <a:pt x="1118074" y="281236"/>
                  </a:lnTo>
                  <a:lnTo>
                    <a:pt x="1107058" y="283464"/>
                  </a:lnTo>
                  <a:lnTo>
                    <a:pt x="28320" y="283464"/>
                  </a:lnTo>
                  <a:lnTo>
                    <a:pt x="17305" y="281236"/>
                  </a:lnTo>
                  <a:lnTo>
                    <a:pt x="8302" y="275162"/>
                  </a:lnTo>
                  <a:lnTo>
                    <a:pt x="2228" y="266152"/>
                  </a:lnTo>
                  <a:lnTo>
                    <a:pt x="0" y="255117"/>
                  </a:lnTo>
                  <a:lnTo>
                    <a:pt x="0" y="28321"/>
                  </a:lnTo>
                  <a:close/>
                </a:path>
              </a:pathLst>
            </a:custGeom>
            <a:ln w="25400">
              <a:solidFill>
                <a:srgbClr val="CAD7F3"/>
              </a:solidFill>
            </a:ln>
          </p:spPr>
          <p:txBody>
            <a:bodyPr wrap="square" lIns="0" tIns="0" rIns="0" bIns="0" rtlCol="0"/>
            <a:lstStyle/>
            <a:p>
              <a:endParaRPr dirty="0"/>
            </a:p>
          </p:txBody>
        </p:sp>
      </p:grpSp>
      <p:sp>
        <p:nvSpPr>
          <p:cNvPr id="55" name="object 70"/>
          <p:cNvSpPr txBox="1"/>
          <p:nvPr/>
        </p:nvSpPr>
        <p:spPr>
          <a:xfrm>
            <a:off x="1664762" y="2777034"/>
            <a:ext cx="681355" cy="147955"/>
          </a:xfrm>
          <a:prstGeom prst="rect">
            <a:avLst/>
          </a:prstGeom>
        </p:spPr>
        <p:txBody>
          <a:bodyPr vert="horz" wrap="square" lIns="0" tIns="12700" rIns="0" bIns="0" rtlCol="0">
            <a:spAutoFit/>
          </a:bodyPr>
          <a:lstStyle/>
          <a:p>
            <a:pPr marL="12700">
              <a:lnSpc>
                <a:spcPct val="100000"/>
              </a:lnSpc>
              <a:spcBef>
                <a:spcPts val="100"/>
              </a:spcBef>
            </a:pPr>
            <a:r>
              <a:rPr sz="800" dirty="0">
                <a:solidFill>
                  <a:srgbClr val="434343"/>
                </a:solidFill>
                <a:latin typeface="Arial MT"/>
                <a:cs typeface="Arial MT"/>
              </a:rPr>
              <a:t>COUNT</a:t>
            </a:r>
            <a:r>
              <a:rPr sz="800" spc="-40" dirty="0">
                <a:solidFill>
                  <a:srgbClr val="434343"/>
                </a:solidFill>
                <a:latin typeface="Arial MT"/>
                <a:cs typeface="Arial MT"/>
              </a:rPr>
              <a:t> </a:t>
            </a:r>
            <a:r>
              <a:rPr sz="800" spc="-20" dirty="0">
                <a:solidFill>
                  <a:srgbClr val="434343"/>
                </a:solidFill>
                <a:latin typeface="Arial MT"/>
                <a:cs typeface="Arial MT"/>
              </a:rPr>
              <a:t>PLOT</a:t>
            </a:r>
            <a:endParaRPr sz="800" dirty="0">
              <a:latin typeface="Arial MT"/>
              <a:cs typeface="Arial MT"/>
            </a:endParaRPr>
          </a:p>
        </p:txBody>
      </p:sp>
      <p:sp>
        <p:nvSpPr>
          <p:cNvPr id="56" name="object 71"/>
          <p:cNvSpPr/>
          <p:nvPr/>
        </p:nvSpPr>
        <p:spPr>
          <a:xfrm>
            <a:off x="2617734" y="1470246"/>
            <a:ext cx="1162177" cy="373380"/>
          </a:xfrm>
          <a:custGeom>
            <a:avLst/>
            <a:gdLst/>
            <a:ahLst/>
            <a:cxnLst/>
            <a:rect l="l" t="t" r="r" b="b"/>
            <a:pathLst>
              <a:path w="1402079" h="373380">
                <a:moveTo>
                  <a:pt x="1364742" y="0"/>
                </a:moveTo>
                <a:lnTo>
                  <a:pt x="37337" y="0"/>
                </a:lnTo>
                <a:lnTo>
                  <a:pt x="22824" y="2940"/>
                </a:lnTo>
                <a:lnTo>
                  <a:pt x="10953" y="10953"/>
                </a:lnTo>
                <a:lnTo>
                  <a:pt x="2940" y="22824"/>
                </a:lnTo>
                <a:lnTo>
                  <a:pt x="0" y="37337"/>
                </a:lnTo>
                <a:lnTo>
                  <a:pt x="0" y="336042"/>
                </a:lnTo>
                <a:lnTo>
                  <a:pt x="2940" y="350555"/>
                </a:lnTo>
                <a:lnTo>
                  <a:pt x="10953" y="362426"/>
                </a:lnTo>
                <a:lnTo>
                  <a:pt x="22824" y="370439"/>
                </a:lnTo>
                <a:lnTo>
                  <a:pt x="37337" y="373380"/>
                </a:lnTo>
                <a:lnTo>
                  <a:pt x="1364742" y="373380"/>
                </a:lnTo>
                <a:lnTo>
                  <a:pt x="1379255" y="370439"/>
                </a:lnTo>
                <a:lnTo>
                  <a:pt x="1391126" y="362426"/>
                </a:lnTo>
                <a:lnTo>
                  <a:pt x="1399139" y="350555"/>
                </a:lnTo>
                <a:lnTo>
                  <a:pt x="1402080" y="336042"/>
                </a:lnTo>
                <a:lnTo>
                  <a:pt x="1402080" y="37337"/>
                </a:lnTo>
                <a:lnTo>
                  <a:pt x="1399139" y="22824"/>
                </a:lnTo>
                <a:lnTo>
                  <a:pt x="1391126" y="10953"/>
                </a:lnTo>
                <a:lnTo>
                  <a:pt x="1379255" y="2940"/>
                </a:lnTo>
                <a:lnTo>
                  <a:pt x="1364742" y="0"/>
                </a:lnTo>
                <a:close/>
              </a:path>
            </a:pathLst>
          </a:custGeom>
          <a:solidFill>
            <a:srgbClr val="007EDF"/>
          </a:solidFill>
        </p:spPr>
        <p:txBody>
          <a:bodyPr wrap="square" lIns="0" tIns="0" rIns="0" bIns="0" rtlCol="0"/>
          <a:lstStyle/>
          <a:p>
            <a:endParaRPr dirty="0"/>
          </a:p>
        </p:txBody>
      </p:sp>
      <p:sp>
        <p:nvSpPr>
          <p:cNvPr id="57" name="object 72"/>
          <p:cNvSpPr txBox="1"/>
          <p:nvPr/>
        </p:nvSpPr>
        <p:spPr>
          <a:xfrm>
            <a:off x="2773790" y="1510579"/>
            <a:ext cx="789919" cy="271869"/>
          </a:xfrm>
          <a:prstGeom prst="rect">
            <a:avLst/>
          </a:prstGeom>
        </p:spPr>
        <p:txBody>
          <a:bodyPr vert="horz" wrap="square" lIns="0" tIns="12700" rIns="0" bIns="0" rtlCol="0">
            <a:spAutoFit/>
          </a:bodyPr>
          <a:lstStyle/>
          <a:p>
            <a:pPr marL="12700">
              <a:lnSpc>
                <a:spcPct val="100000"/>
              </a:lnSpc>
              <a:spcBef>
                <a:spcPts val="100"/>
              </a:spcBef>
            </a:pPr>
            <a:r>
              <a:rPr sz="800" b="1" spc="-10" dirty="0" smtClean="0">
                <a:solidFill>
                  <a:srgbClr val="FFFFFF"/>
                </a:solidFill>
                <a:latin typeface="Arial"/>
                <a:cs typeface="Arial"/>
              </a:rPr>
              <a:t>BIVARIATE</a:t>
            </a:r>
            <a:endParaRPr lang="en-US" sz="800" b="1" spc="-10" dirty="0" smtClean="0">
              <a:solidFill>
                <a:srgbClr val="FFFFFF"/>
              </a:solidFill>
              <a:latin typeface="Arial"/>
              <a:cs typeface="Arial"/>
            </a:endParaRPr>
          </a:p>
          <a:p>
            <a:pPr marL="12700">
              <a:lnSpc>
                <a:spcPct val="100000"/>
              </a:lnSpc>
              <a:spcBef>
                <a:spcPts val="100"/>
              </a:spcBef>
            </a:pPr>
            <a:r>
              <a:rPr sz="800" b="1" spc="25" dirty="0" smtClean="0">
                <a:solidFill>
                  <a:srgbClr val="FFFFFF"/>
                </a:solidFill>
                <a:latin typeface="Arial"/>
                <a:cs typeface="Arial"/>
              </a:rPr>
              <a:t> </a:t>
            </a:r>
            <a:r>
              <a:rPr sz="800" b="1" spc="-10" dirty="0">
                <a:solidFill>
                  <a:srgbClr val="FFFFFF"/>
                </a:solidFill>
                <a:latin typeface="Arial"/>
                <a:cs typeface="Arial"/>
              </a:rPr>
              <a:t>ANALYSIS</a:t>
            </a:r>
            <a:endParaRPr sz="800" dirty="0">
              <a:latin typeface="Arial"/>
              <a:cs typeface="Arial"/>
            </a:endParaRPr>
          </a:p>
        </p:txBody>
      </p:sp>
      <p:grpSp>
        <p:nvGrpSpPr>
          <p:cNvPr id="58" name="object 73"/>
          <p:cNvGrpSpPr/>
          <p:nvPr/>
        </p:nvGrpSpPr>
        <p:grpSpPr>
          <a:xfrm>
            <a:off x="2639302" y="1867247"/>
            <a:ext cx="1139522" cy="372110"/>
            <a:chOff x="4817617" y="2406395"/>
            <a:chExt cx="1162685" cy="372110"/>
          </a:xfrm>
        </p:grpSpPr>
        <p:sp>
          <p:nvSpPr>
            <p:cNvPr id="59" name="object 74"/>
            <p:cNvSpPr/>
            <p:nvPr/>
          </p:nvSpPr>
          <p:spPr>
            <a:xfrm>
              <a:off x="5373623" y="2406395"/>
              <a:ext cx="48895" cy="50800"/>
            </a:xfrm>
            <a:custGeom>
              <a:avLst/>
              <a:gdLst/>
              <a:ahLst/>
              <a:cxnLst/>
              <a:rect l="l" t="t" r="r" b="b"/>
              <a:pathLst>
                <a:path w="48895" h="50800">
                  <a:moveTo>
                    <a:pt x="40639" y="0"/>
                  </a:moveTo>
                  <a:lnTo>
                    <a:pt x="8127" y="0"/>
                  </a:lnTo>
                  <a:lnTo>
                    <a:pt x="8127" y="25908"/>
                  </a:lnTo>
                  <a:lnTo>
                    <a:pt x="0" y="25908"/>
                  </a:lnTo>
                  <a:lnTo>
                    <a:pt x="24384" y="50292"/>
                  </a:lnTo>
                  <a:lnTo>
                    <a:pt x="48767" y="25908"/>
                  </a:lnTo>
                  <a:lnTo>
                    <a:pt x="40639" y="25908"/>
                  </a:lnTo>
                  <a:lnTo>
                    <a:pt x="40639" y="0"/>
                  </a:lnTo>
                  <a:close/>
                </a:path>
              </a:pathLst>
            </a:custGeom>
            <a:solidFill>
              <a:srgbClr val="AAC0EC"/>
            </a:solidFill>
          </p:spPr>
          <p:txBody>
            <a:bodyPr wrap="square" lIns="0" tIns="0" rIns="0" bIns="0" rtlCol="0"/>
            <a:lstStyle/>
            <a:p>
              <a:endParaRPr dirty="0"/>
            </a:p>
          </p:txBody>
        </p:sp>
        <p:sp>
          <p:nvSpPr>
            <p:cNvPr id="60" name="object 75"/>
            <p:cNvSpPr/>
            <p:nvPr/>
          </p:nvSpPr>
          <p:spPr>
            <a:xfrm>
              <a:off x="4830317" y="2481833"/>
              <a:ext cx="1137285" cy="283845"/>
            </a:xfrm>
            <a:custGeom>
              <a:avLst/>
              <a:gdLst/>
              <a:ahLst/>
              <a:cxnLst/>
              <a:rect l="l" t="t" r="r" b="b"/>
              <a:pathLst>
                <a:path w="1137285" h="283844">
                  <a:moveTo>
                    <a:pt x="1108583" y="0"/>
                  </a:moveTo>
                  <a:lnTo>
                    <a:pt x="28321" y="0"/>
                  </a:lnTo>
                  <a:lnTo>
                    <a:pt x="17305" y="2228"/>
                  </a:lnTo>
                  <a:lnTo>
                    <a:pt x="8302" y="8302"/>
                  </a:lnTo>
                  <a:lnTo>
                    <a:pt x="2228" y="17305"/>
                  </a:lnTo>
                  <a:lnTo>
                    <a:pt x="0" y="28321"/>
                  </a:lnTo>
                  <a:lnTo>
                    <a:pt x="0" y="255143"/>
                  </a:lnTo>
                  <a:lnTo>
                    <a:pt x="2228" y="266158"/>
                  </a:lnTo>
                  <a:lnTo>
                    <a:pt x="8302" y="275161"/>
                  </a:lnTo>
                  <a:lnTo>
                    <a:pt x="17305" y="281235"/>
                  </a:lnTo>
                  <a:lnTo>
                    <a:pt x="28321" y="283464"/>
                  </a:lnTo>
                  <a:lnTo>
                    <a:pt x="1108583" y="283464"/>
                  </a:lnTo>
                  <a:lnTo>
                    <a:pt x="1119598" y="281235"/>
                  </a:lnTo>
                  <a:lnTo>
                    <a:pt x="1128601" y="275161"/>
                  </a:lnTo>
                  <a:lnTo>
                    <a:pt x="1134675" y="266158"/>
                  </a:lnTo>
                  <a:lnTo>
                    <a:pt x="1136904" y="255143"/>
                  </a:lnTo>
                  <a:lnTo>
                    <a:pt x="1136904" y="28321"/>
                  </a:lnTo>
                  <a:lnTo>
                    <a:pt x="1134675" y="17305"/>
                  </a:lnTo>
                  <a:lnTo>
                    <a:pt x="1128601" y="8302"/>
                  </a:lnTo>
                  <a:lnTo>
                    <a:pt x="1119598" y="2228"/>
                  </a:lnTo>
                  <a:lnTo>
                    <a:pt x="1108583" y="0"/>
                  </a:lnTo>
                  <a:close/>
                </a:path>
              </a:pathLst>
            </a:custGeom>
            <a:solidFill>
              <a:srgbClr val="CAD7F3">
                <a:alpha val="90194"/>
              </a:srgbClr>
            </a:solidFill>
          </p:spPr>
          <p:txBody>
            <a:bodyPr wrap="square" lIns="0" tIns="0" rIns="0" bIns="0" rtlCol="0"/>
            <a:lstStyle/>
            <a:p>
              <a:endParaRPr dirty="0"/>
            </a:p>
          </p:txBody>
        </p:sp>
        <p:sp>
          <p:nvSpPr>
            <p:cNvPr id="61" name="object 76"/>
            <p:cNvSpPr/>
            <p:nvPr/>
          </p:nvSpPr>
          <p:spPr>
            <a:xfrm>
              <a:off x="4830317" y="2481833"/>
              <a:ext cx="1137285" cy="283845"/>
            </a:xfrm>
            <a:custGeom>
              <a:avLst/>
              <a:gdLst/>
              <a:ahLst/>
              <a:cxnLst/>
              <a:rect l="l" t="t" r="r" b="b"/>
              <a:pathLst>
                <a:path w="1137285" h="283844">
                  <a:moveTo>
                    <a:pt x="0" y="28321"/>
                  </a:moveTo>
                  <a:lnTo>
                    <a:pt x="2228" y="17305"/>
                  </a:lnTo>
                  <a:lnTo>
                    <a:pt x="8302" y="8302"/>
                  </a:lnTo>
                  <a:lnTo>
                    <a:pt x="17305" y="2228"/>
                  </a:lnTo>
                  <a:lnTo>
                    <a:pt x="28321" y="0"/>
                  </a:lnTo>
                  <a:lnTo>
                    <a:pt x="1108583" y="0"/>
                  </a:lnTo>
                  <a:lnTo>
                    <a:pt x="1119598" y="2228"/>
                  </a:lnTo>
                  <a:lnTo>
                    <a:pt x="1128601" y="8302"/>
                  </a:lnTo>
                  <a:lnTo>
                    <a:pt x="1134675" y="17305"/>
                  </a:lnTo>
                  <a:lnTo>
                    <a:pt x="1136904" y="28321"/>
                  </a:lnTo>
                  <a:lnTo>
                    <a:pt x="1136904" y="255143"/>
                  </a:lnTo>
                  <a:lnTo>
                    <a:pt x="1134675" y="266158"/>
                  </a:lnTo>
                  <a:lnTo>
                    <a:pt x="1128601" y="275161"/>
                  </a:lnTo>
                  <a:lnTo>
                    <a:pt x="1119598" y="281235"/>
                  </a:lnTo>
                  <a:lnTo>
                    <a:pt x="1108583" y="283464"/>
                  </a:lnTo>
                  <a:lnTo>
                    <a:pt x="28321" y="283464"/>
                  </a:lnTo>
                  <a:lnTo>
                    <a:pt x="17305" y="281235"/>
                  </a:lnTo>
                  <a:lnTo>
                    <a:pt x="8302" y="275161"/>
                  </a:lnTo>
                  <a:lnTo>
                    <a:pt x="2228" y="266158"/>
                  </a:lnTo>
                  <a:lnTo>
                    <a:pt x="0" y="255143"/>
                  </a:lnTo>
                  <a:lnTo>
                    <a:pt x="0" y="28321"/>
                  </a:lnTo>
                  <a:close/>
                </a:path>
              </a:pathLst>
            </a:custGeom>
            <a:ln w="25400">
              <a:solidFill>
                <a:srgbClr val="CAD7F3"/>
              </a:solidFill>
            </a:ln>
          </p:spPr>
          <p:txBody>
            <a:bodyPr wrap="square" lIns="0" tIns="0" rIns="0" bIns="0" rtlCol="0"/>
            <a:lstStyle/>
            <a:p>
              <a:endParaRPr dirty="0"/>
            </a:p>
          </p:txBody>
        </p:sp>
      </p:grpSp>
      <p:sp>
        <p:nvSpPr>
          <p:cNvPr id="62" name="object 77"/>
          <p:cNvSpPr txBox="1"/>
          <p:nvPr/>
        </p:nvSpPr>
        <p:spPr>
          <a:xfrm>
            <a:off x="2758300" y="2001106"/>
            <a:ext cx="923290" cy="147955"/>
          </a:xfrm>
          <a:prstGeom prst="rect">
            <a:avLst/>
          </a:prstGeom>
        </p:spPr>
        <p:txBody>
          <a:bodyPr vert="horz" wrap="square" lIns="0" tIns="12700" rIns="0" bIns="0" rtlCol="0">
            <a:spAutoFit/>
          </a:bodyPr>
          <a:lstStyle/>
          <a:p>
            <a:pPr marL="12700">
              <a:lnSpc>
                <a:spcPct val="100000"/>
              </a:lnSpc>
              <a:spcBef>
                <a:spcPts val="100"/>
              </a:spcBef>
            </a:pPr>
            <a:r>
              <a:rPr sz="800" dirty="0">
                <a:solidFill>
                  <a:srgbClr val="434343"/>
                </a:solidFill>
                <a:latin typeface="Arial MT"/>
                <a:cs typeface="Arial MT"/>
              </a:rPr>
              <a:t>BAR</a:t>
            </a:r>
            <a:r>
              <a:rPr sz="800" spc="-35" dirty="0">
                <a:solidFill>
                  <a:srgbClr val="434343"/>
                </a:solidFill>
                <a:latin typeface="Arial MT"/>
                <a:cs typeface="Arial MT"/>
              </a:rPr>
              <a:t> </a:t>
            </a:r>
            <a:r>
              <a:rPr sz="800" dirty="0">
                <a:solidFill>
                  <a:srgbClr val="434343"/>
                </a:solidFill>
                <a:latin typeface="Arial MT"/>
                <a:cs typeface="Arial MT"/>
              </a:rPr>
              <a:t>CHART</a:t>
            </a:r>
            <a:r>
              <a:rPr sz="800" spc="-25" dirty="0">
                <a:solidFill>
                  <a:srgbClr val="434343"/>
                </a:solidFill>
                <a:latin typeface="Arial MT"/>
                <a:cs typeface="Arial MT"/>
              </a:rPr>
              <a:t> </a:t>
            </a:r>
            <a:r>
              <a:rPr sz="800" spc="-10" dirty="0">
                <a:solidFill>
                  <a:srgbClr val="434343"/>
                </a:solidFill>
                <a:latin typeface="Arial MT"/>
                <a:cs typeface="Arial MT"/>
              </a:rPr>
              <a:t>(HUE)</a:t>
            </a:r>
            <a:endParaRPr sz="800" dirty="0">
              <a:latin typeface="Arial MT"/>
              <a:cs typeface="Arial MT"/>
            </a:endParaRPr>
          </a:p>
        </p:txBody>
      </p:sp>
      <p:grpSp>
        <p:nvGrpSpPr>
          <p:cNvPr id="68" name="object 83"/>
          <p:cNvGrpSpPr/>
          <p:nvPr/>
        </p:nvGrpSpPr>
        <p:grpSpPr>
          <a:xfrm>
            <a:off x="2639302" y="2276872"/>
            <a:ext cx="1140610" cy="373380"/>
            <a:chOff x="4817617" y="3172967"/>
            <a:chExt cx="1162685" cy="373380"/>
          </a:xfrm>
        </p:grpSpPr>
        <p:sp>
          <p:nvSpPr>
            <p:cNvPr id="69" name="object 84"/>
            <p:cNvSpPr/>
            <p:nvPr/>
          </p:nvSpPr>
          <p:spPr>
            <a:xfrm>
              <a:off x="5373623" y="3172967"/>
              <a:ext cx="48895" cy="50800"/>
            </a:xfrm>
            <a:custGeom>
              <a:avLst/>
              <a:gdLst/>
              <a:ahLst/>
              <a:cxnLst/>
              <a:rect l="l" t="t" r="r" b="b"/>
              <a:pathLst>
                <a:path w="48895" h="50800">
                  <a:moveTo>
                    <a:pt x="40639" y="0"/>
                  </a:moveTo>
                  <a:lnTo>
                    <a:pt x="8127" y="0"/>
                  </a:lnTo>
                  <a:lnTo>
                    <a:pt x="8127" y="25907"/>
                  </a:lnTo>
                  <a:lnTo>
                    <a:pt x="0" y="25907"/>
                  </a:lnTo>
                  <a:lnTo>
                    <a:pt x="24384" y="50292"/>
                  </a:lnTo>
                  <a:lnTo>
                    <a:pt x="48767" y="25907"/>
                  </a:lnTo>
                  <a:lnTo>
                    <a:pt x="40639" y="25907"/>
                  </a:lnTo>
                  <a:lnTo>
                    <a:pt x="40639" y="0"/>
                  </a:lnTo>
                  <a:close/>
                </a:path>
              </a:pathLst>
            </a:custGeom>
            <a:solidFill>
              <a:srgbClr val="AAC0EC"/>
            </a:solidFill>
          </p:spPr>
          <p:txBody>
            <a:bodyPr wrap="square" lIns="0" tIns="0" rIns="0" bIns="0" rtlCol="0"/>
            <a:lstStyle/>
            <a:p>
              <a:endParaRPr dirty="0"/>
            </a:p>
          </p:txBody>
        </p:sp>
        <p:sp>
          <p:nvSpPr>
            <p:cNvPr id="70" name="object 85"/>
            <p:cNvSpPr/>
            <p:nvPr/>
          </p:nvSpPr>
          <p:spPr>
            <a:xfrm>
              <a:off x="4830317" y="3248405"/>
              <a:ext cx="1137285" cy="285115"/>
            </a:xfrm>
            <a:custGeom>
              <a:avLst/>
              <a:gdLst/>
              <a:ahLst/>
              <a:cxnLst/>
              <a:rect l="l" t="t" r="r" b="b"/>
              <a:pathLst>
                <a:path w="1137285" h="285114">
                  <a:moveTo>
                    <a:pt x="1108456" y="0"/>
                  </a:moveTo>
                  <a:lnTo>
                    <a:pt x="28448" y="0"/>
                  </a:lnTo>
                  <a:lnTo>
                    <a:pt x="17359" y="2230"/>
                  </a:lnTo>
                  <a:lnTo>
                    <a:pt x="8318" y="8318"/>
                  </a:lnTo>
                  <a:lnTo>
                    <a:pt x="2230" y="17359"/>
                  </a:lnTo>
                  <a:lnTo>
                    <a:pt x="0" y="28448"/>
                  </a:lnTo>
                  <a:lnTo>
                    <a:pt x="0" y="256539"/>
                  </a:lnTo>
                  <a:lnTo>
                    <a:pt x="2230" y="267628"/>
                  </a:lnTo>
                  <a:lnTo>
                    <a:pt x="8318" y="276669"/>
                  </a:lnTo>
                  <a:lnTo>
                    <a:pt x="17359" y="282757"/>
                  </a:lnTo>
                  <a:lnTo>
                    <a:pt x="28448" y="284988"/>
                  </a:lnTo>
                  <a:lnTo>
                    <a:pt x="1108456" y="284988"/>
                  </a:lnTo>
                  <a:lnTo>
                    <a:pt x="1119544" y="282757"/>
                  </a:lnTo>
                  <a:lnTo>
                    <a:pt x="1128585" y="276669"/>
                  </a:lnTo>
                  <a:lnTo>
                    <a:pt x="1134673" y="267628"/>
                  </a:lnTo>
                  <a:lnTo>
                    <a:pt x="1136904" y="256539"/>
                  </a:lnTo>
                  <a:lnTo>
                    <a:pt x="1136904" y="28448"/>
                  </a:lnTo>
                  <a:lnTo>
                    <a:pt x="1134673" y="17359"/>
                  </a:lnTo>
                  <a:lnTo>
                    <a:pt x="1128585" y="8318"/>
                  </a:lnTo>
                  <a:lnTo>
                    <a:pt x="1119544" y="2230"/>
                  </a:lnTo>
                  <a:lnTo>
                    <a:pt x="1108456" y="0"/>
                  </a:lnTo>
                  <a:close/>
                </a:path>
              </a:pathLst>
            </a:custGeom>
            <a:solidFill>
              <a:srgbClr val="CAD7F3">
                <a:alpha val="90194"/>
              </a:srgbClr>
            </a:solidFill>
          </p:spPr>
          <p:txBody>
            <a:bodyPr wrap="square" lIns="0" tIns="0" rIns="0" bIns="0" rtlCol="0"/>
            <a:lstStyle/>
            <a:p>
              <a:endParaRPr dirty="0"/>
            </a:p>
          </p:txBody>
        </p:sp>
        <p:sp>
          <p:nvSpPr>
            <p:cNvPr id="71" name="object 86"/>
            <p:cNvSpPr/>
            <p:nvPr/>
          </p:nvSpPr>
          <p:spPr>
            <a:xfrm>
              <a:off x="4830317" y="3248405"/>
              <a:ext cx="1137285" cy="285115"/>
            </a:xfrm>
            <a:custGeom>
              <a:avLst/>
              <a:gdLst/>
              <a:ahLst/>
              <a:cxnLst/>
              <a:rect l="l" t="t" r="r" b="b"/>
              <a:pathLst>
                <a:path w="1137285" h="285114">
                  <a:moveTo>
                    <a:pt x="0" y="28448"/>
                  </a:moveTo>
                  <a:lnTo>
                    <a:pt x="2230" y="17359"/>
                  </a:lnTo>
                  <a:lnTo>
                    <a:pt x="8318" y="8318"/>
                  </a:lnTo>
                  <a:lnTo>
                    <a:pt x="17359" y="2230"/>
                  </a:lnTo>
                  <a:lnTo>
                    <a:pt x="28448" y="0"/>
                  </a:lnTo>
                  <a:lnTo>
                    <a:pt x="1108456" y="0"/>
                  </a:lnTo>
                  <a:lnTo>
                    <a:pt x="1119544" y="2230"/>
                  </a:lnTo>
                  <a:lnTo>
                    <a:pt x="1128585" y="8318"/>
                  </a:lnTo>
                  <a:lnTo>
                    <a:pt x="1134673" y="17359"/>
                  </a:lnTo>
                  <a:lnTo>
                    <a:pt x="1136904" y="28448"/>
                  </a:lnTo>
                  <a:lnTo>
                    <a:pt x="1136904" y="256539"/>
                  </a:lnTo>
                  <a:lnTo>
                    <a:pt x="1134673" y="267628"/>
                  </a:lnTo>
                  <a:lnTo>
                    <a:pt x="1128585" y="276669"/>
                  </a:lnTo>
                  <a:lnTo>
                    <a:pt x="1119544" y="282757"/>
                  </a:lnTo>
                  <a:lnTo>
                    <a:pt x="1108456" y="284988"/>
                  </a:lnTo>
                  <a:lnTo>
                    <a:pt x="28448" y="284988"/>
                  </a:lnTo>
                  <a:lnTo>
                    <a:pt x="17359" y="282757"/>
                  </a:lnTo>
                  <a:lnTo>
                    <a:pt x="8318" y="276669"/>
                  </a:lnTo>
                  <a:lnTo>
                    <a:pt x="2230" y="267628"/>
                  </a:lnTo>
                  <a:lnTo>
                    <a:pt x="0" y="256539"/>
                  </a:lnTo>
                  <a:lnTo>
                    <a:pt x="0" y="28448"/>
                  </a:lnTo>
                  <a:close/>
                </a:path>
              </a:pathLst>
            </a:custGeom>
            <a:ln w="25399">
              <a:solidFill>
                <a:srgbClr val="CAD7F3"/>
              </a:solidFill>
            </a:ln>
          </p:spPr>
          <p:txBody>
            <a:bodyPr wrap="square" lIns="0" tIns="0" rIns="0" bIns="0" rtlCol="0"/>
            <a:lstStyle/>
            <a:p>
              <a:endParaRPr dirty="0"/>
            </a:p>
          </p:txBody>
        </p:sp>
      </p:grpSp>
      <p:sp>
        <p:nvSpPr>
          <p:cNvPr id="72" name="object 87"/>
          <p:cNvSpPr txBox="1"/>
          <p:nvPr/>
        </p:nvSpPr>
        <p:spPr>
          <a:xfrm>
            <a:off x="2724773" y="2411746"/>
            <a:ext cx="990600" cy="147955"/>
          </a:xfrm>
          <a:prstGeom prst="rect">
            <a:avLst/>
          </a:prstGeom>
        </p:spPr>
        <p:txBody>
          <a:bodyPr vert="horz" wrap="square" lIns="0" tIns="12700" rIns="0" bIns="0" rtlCol="0">
            <a:spAutoFit/>
          </a:bodyPr>
          <a:lstStyle/>
          <a:p>
            <a:pPr marL="12700">
              <a:lnSpc>
                <a:spcPct val="100000"/>
              </a:lnSpc>
              <a:spcBef>
                <a:spcPts val="100"/>
              </a:spcBef>
            </a:pPr>
            <a:r>
              <a:rPr sz="800" dirty="0">
                <a:solidFill>
                  <a:srgbClr val="434343"/>
                </a:solidFill>
                <a:latin typeface="Arial MT"/>
                <a:cs typeface="Arial MT"/>
              </a:rPr>
              <a:t>COUNT</a:t>
            </a:r>
            <a:r>
              <a:rPr sz="800" spc="-30" dirty="0">
                <a:solidFill>
                  <a:srgbClr val="434343"/>
                </a:solidFill>
                <a:latin typeface="Arial MT"/>
                <a:cs typeface="Arial MT"/>
              </a:rPr>
              <a:t> </a:t>
            </a:r>
            <a:r>
              <a:rPr sz="800" dirty="0">
                <a:solidFill>
                  <a:srgbClr val="434343"/>
                </a:solidFill>
                <a:latin typeface="Arial MT"/>
                <a:cs typeface="Arial MT"/>
              </a:rPr>
              <a:t>PLOT</a:t>
            </a:r>
            <a:r>
              <a:rPr sz="800" spc="-25" dirty="0">
                <a:solidFill>
                  <a:srgbClr val="434343"/>
                </a:solidFill>
                <a:latin typeface="Arial MT"/>
                <a:cs typeface="Arial MT"/>
              </a:rPr>
              <a:t> </a:t>
            </a:r>
            <a:r>
              <a:rPr sz="800" spc="-20" dirty="0">
                <a:solidFill>
                  <a:srgbClr val="434343"/>
                </a:solidFill>
                <a:latin typeface="Arial MT"/>
                <a:cs typeface="Arial MT"/>
              </a:rPr>
              <a:t>(HUE)</a:t>
            </a:r>
            <a:endParaRPr sz="800" dirty="0">
              <a:latin typeface="Arial MT"/>
              <a:cs typeface="Arial MT"/>
            </a:endParaRPr>
          </a:p>
        </p:txBody>
      </p:sp>
      <p:sp>
        <p:nvSpPr>
          <p:cNvPr id="73" name="object 88"/>
          <p:cNvSpPr/>
          <p:nvPr/>
        </p:nvSpPr>
        <p:spPr>
          <a:xfrm>
            <a:off x="5276695" y="1484784"/>
            <a:ext cx="1226821" cy="353695"/>
          </a:xfrm>
          <a:custGeom>
            <a:avLst/>
            <a:gdLst/>
            <a:ahLst/>
            <a:cxnLst/>
            <a:rect l="l" t="t" r="r" b="b"/>
            <a:pathLst>
              <a:path w="1376679" h="353694">
                <a:moveTo>
                  <a:pt x="1340866" y="0"/>
                </a:moveTo>
                <a:lnTo>
                  <a:pt x="35306" y="0"/>
                </a:lnTo>
                <a:lnTo>
                  <a:pt x="21591" y="2784"/>
                </a:lnTo>
                <a:lnTo>
                  <a:pt x="10366" y="10366"/>
                </a:lnTo>
                <a:lnTo>
                  <a:pt x="2784" y="21591"/>
                </a:lnTo>
                <a:lnTo>
                  <a:pt x="0" y="35306"/>
                </a:lnTo>
                <a:lnTo>
                  <a:pt x="0" y="318262"/>
                </a:lnTo>
                <a:lnTo>
                  <a:pt x="2784" y="331976"/>
                </a:lnTo>
                <a:lnTo>
                  <a:pt x="10366" y="343201"/>
                </a:lnTo>
                <a:lnTo>
                  <a:pt x="21591" y="350783"/>
                </a:lnTo>
                <a:lnTo>
                  <a:pt x="35306" y="353568"/>
                </a:lnTo>
                <a:lnTo>
                  <a:pt x="1340866" y="353568"/>
                </a:lnTo>
                <a:lnTo>
                  <a:pt x="1354580" y="350783"/>
                </a:lnTo>
                <a:lnTo>
                  <a:pt x="1365805" y="343201"/>
                </a:lnTo>
                <a:lnTo>
                  <a:pt x="1373387" y="331976"/>
                </a:lnTo>
                <a:lnTo>
                  <a:pt x="1376172" y="318262"/>
                </a:lnTo>
                <a:lnTo>
                  <a:pt x="1376172" y="35306"/>
                </a:lnTo>
                <a:lnTo>
                  <a:pt x="1373387" y="21591"/>
                </a:lnTo>
                <a:lnTo>
                  <a:pt x="1365805" y="10366"/>
                </a:lnTo>
                <a:lnTo>
                  <a:pt x="1354580" y="2784"/>
                </a:lnTo>
                <a:lnTo>
                  <a:pt x="1340866" y="0"/>
                </a:lnTo>
                <a:close/>
              </a:path>
            </a:pathLst>
          </a:custGeom>
          <a:solidFill>
            <a:srgbClr val="007EDF"/>
          </a:solidFill>
        </p:spPr>
        <p:txBody>
          <a:bodyPr wrap="square" lIns="0" tIns="0" rIns="0" bIns="0" rtlCol="0"/>
          <a:lstStyle/>
          <a:p>
            <a:endParaRPr dirty="0"/>
          </a:p>
        </p:txBody>
      </p:sp>
      <p:sp>
        <p:nvSpPr>
          <p:cNvPr id="74" name="object 89"/>
          <p:cNvSpPr txBox="1"/>
          <p:nvPr/>
        </p:nvSpPr>
        <p:spPr>
          <a:xfrm>
            <a:off x="5505231" y="1527089"/>
            <a:ext cx="998285" cy="271869"/>
          </a:xfrm>
          <a:prstGeom prst="rect">
            <a:avLst/>
          </a:prstGeom>
        </p:spPr>
        <p:txBody>
          <a:bodyPr vert="horz" wrap="square" lIns="0" tIns="12700" rIns="0" bIns="0" rtlCol="0">
            <a:spAutoFit/>
          </a:bodyPr>
          <a:lstStyle/>
          <a:p>
            <a:pPr marL="12700">
              <a:lnSpc>
                <a:spcPct val="100000"/>
              </a:lnSpc>
              <a:spcBef>
                <a:spcPts val="100"/>
              </a:spcBef>
            </a:pPr>
            <a:r>
              <a:rPr sz="800" b="1" spc="-10" dirty="0" smtClean="0">
                <a:solidFill>
                  <a:srgbClr val="FFFFFF"/>
                </a:solidFill>
                <a:latin typeface="Arial"/>
                <a:cs typeface="Arial"/>
              </a:rPr>
              <a:t>MULTIVARIATE</a:t>
            </a:r>
            <a:endParaRPr lang="en-US" sz="800" b="1" spc="-10" dirty="0" smtClean="0">
              <a:solidFill>
                <a:srgbClr val="FFFFFF"/>
              </a:solidFill>
              <a:latin typeface="Arial"/>
              <a:cs typeface="Arial"/>
            </a:endParaRPr>
          </a:p>
          <a:p>
            <a:pPr marL="12700">
              <a:lnSpc>
                <a:spcPct val="100000"/>
              </a:lnSpc>
              <a:spcBef>
                <a:spcPts val="100"/>
              </a:spcBef>
            </a:pPr>
            <a:r>
              <a:rPr sz="800" b="1" spc="45" dirty="0" smtClean="0">
                <a:solidFill>
                  <a:srgbClr val="FFFFFF"/>
                </a:solidFill>
                <a:latin typeface="Arial"/>
                <a:cs typeface="Arial"/>
              </a:rPr>
              <a:t> </a:t>
            </a:r>
            <a:r>
              <a:rPr sz="800" b="1" spc="-10" dirty="0">
                <a:solidFill>
                  <a:srgbClr val="FFFFFF"/>
                </a:solidFill>
                <a:latin typeface="Arial"/>
                <a:cs typeface="Arial"/>
              </a:rPr>
              <a:t>ANALYSIS</a:t>
            </a:r>
            <a:endParaRPr sz="800" dirty="0">
              <a:latin typeface="Arial"/>
              <a:cs typeface="Arial"/>
            </a:endParaRPr>
          </a:p>
        </p:txBody>
      </p:sp>
      <p:grpSp>
        <p:nvGrpSpPr>
          <p:cNvPr id="75" name="object 90"/>
          <p:cNvGrpSpPr/>
          <p:nvPr/>
        </p:nvGrpSpPr>
        <p:grpSpPr>
          <a:xfrm>
            <a:off x="5355436" y="1872769"/>
            <a:ext cx="1160780" cy="372110"/>
            <a:chOff x="6367526" y="2388107"/>
            <a:chExt cx="1160780" cy="372110"/>
          </a:xfrm>
        </p:grpSpPr>
        <p:sp>
          <p:nvSpPr>
            <p:cNvPr id="76" name="object 91"/>
            <p:cNvSpPr/>
            <p:nvPr/>
          </p:nvSpPr>
          <p:spPr>
            <a:xfrm>
              <a:off x="6922008" y="2388107"/>
              <a:ext cx="50800" cy="48895"/>
            </a:xfrm>
            <a:custGeom>
              <a:avLst/>
              <a:gdLst/>
              <a:ahLst/>
              <a:cxnLst/>
              <a:rect l="l" t="t" r="r" b="b"/>
              <a:pathLst>
                <a:path w="50800" h="48894">
                  <a:moveTo>
                    <a:pt x="41910" y="0"/>
                  </a:moveTo>
                  <a:lnTo>
                    <a:pt x="8382" y="0"/>
                  </a:lnTo>
                  <a:lnTo>
                    <a:pt x="8382" y="24384"/>
                  </a:lnTo>
                  <a:lnTo>
                    <a:pt x="0" y="24384"/>
                  </a:lnTo>
                  <a:lnTo>
                    <a:pt x="25146" y="48768"/>
                  </a:lnTo>
                  <a:lnTo>
                    <a:pt x="50292" y="24384"/>
                  </a:lnTo>
                  <a:lnTo>
                    <a:pt x="41910" y="24384"/>
                  </a:lnTo>
                  <a:lnTo>
                    <a:pt x="41910" y="0"/>
                  </a:lnTo>
                  <a:close/>
                </a:path>
              </a:pathLst>
            </a:custGeom>
            <a:solidFill>
              <a:srgbClr val="AAC0EC"/>
            </a:solidFill>
          </p:spPr>
          <p:txBody>
            <a:bodyPr wrap="square" lIns="0" tIns="0" rIns="0" bIns="0" rtlCol="0"/>
            <a:lstStyle/>
            <a:p>
              <a:endParaRPr dirty="0"/>
            </a:p>
          </p:txBody>
        </p:sp>
        <p:sp>
          <p:nvSpPr>
            <p:cNvPr id="77" name="object 92"/>
            <p:cNvSpPr/>
            <p:nvPr/>
          </p:nvSpPr>
          <p:spPr>
            <a:xfrm>
              <a:off x="6380226" y="2462021"/>
              <a:ext cx="1135380" cy="285115"/>
            </a:xfrm>
            <a:custGeom>
              <a:avLst/>
              <a:gdLst/>
              <a:ahLst/>
              <a:cxnLst/>
              <a:rect l="l" t="t" r="r" b="b"/>
              <a:pathLst>
                <a:path w="1135379" h="285114">
                  <a:moveTo>
                    <a:pt x="1106931" y="0"/>
                  </a:moveTo>
                  <a:lnTo>
                    <a:pt x="28448" y="0"/>
                  </a:lnTo>
                  <a:lnTo>
                    <a:pt x="17359" y="2230"/>
                  </a:lnTo>
                  <a:lnTo>
                    <a:pt x="8318" y="8318"/>
                  </a:lnTo>
                  <a:lnTo>
                    <a:pt x="2230" y="17359"/>
                  </a:lnTo>
                  <a:lnTo>
                    <a:pt x="0" y="28447"/>
                  </a:lnTo>
                  <a:lnTo>
                    <a:pt x="0" y="256539"/>
                  </a:lnTo>
                  <a:lnTo>
                    <a:pt x="2230" y="267628"/>
                  </a:lnTo>
                  <a:lnTo>
                    <a:pt x="8318" y="276669"/>
                  </a:lnTo>
                  <a:lnTo>
                    <a:pt x="17359" y="282757"/>
                  </a:lnTo>
                  <a:lnTo>
                    <a:pt x="28448" y="284988"/>
                  </a:lnTo>
                  <a:lnTo>
                    <a:pt x="1106931" y="284988"/>
                  </a:lnTo>
                  <a:lnTo>
                    <a:pt x="1118020" y="282757"/>
                  </a:lnTo>
                  <a:lnTo>
                    <a:pt x="1127061" y="276669"/>
                  </a:lnTo>
                  <a:lnTo>
                    <a:pt x="1133149" y="267628"/>
                  </a:lnTo>
                  <a:lnTo>
                    <a:pt x="1135379" y="256539"/>
                  </a:lnTo>
                  <a:lnTo>
                    <a:pt x="1135379" y="28447"/>
                  </a:lnTo>
                  <a:lnTo>
                    <a:pt x="1133149" y="17359"/>
                  </a:lnTo>
                  <a:lnTo>
                    <a:pt x="1127061" y="8318"/>
                  </a:lnTo>
                  <a:lnTo>
                    <a:pt x="1118020" y="2230"/>
                  </a:lnTo>
                  <a:lnTo>
                    <a:pt x="1106931" y="0"/>
                  </a:lnTo>
                  <a:close/>
                </a:path>
              </a:pathLst>
            </a:custGeom>
            <a:solidFill>
              <a:srgbClr val="CAD7F3">
                <a:alpha val="90194"/>
              </a:srgbClr>
            </a:solidFill>
          </p:spPr>
          <p:txBody>
            <a:bodyPr wrap="square" lIns="0" tIns="0" rIns="0" bIns="0" rtlCol="0"/>
            <a:lstStyle/>
            <a:p>
              <a:endParaRPr dirty="0"/>
            </a:p>
          </p:txBody>
        </p:sp>
        <p:sp>
          <p:nvSpPr>
            <p:cNvPr id="78" name="object 93"/>
            <p:cNvSpPr/>
            <p:nvPr/>
          </p:nvSpPr>
          <p:spPr>
            <a:xfrm>
              <a:off x="6380226" y="2462021"/>
              <a:ext cx="1135380" cy="285115"/>
            </a:xfrm>
            <a:custGeom>
              <a:avLst/>
              <a:gdLst/>
              <a:ahLst/>
              <a:cxnLst/>
              <a:rect l="l" t="t" r="r" b="b"/>
              <a:pathLst>
                <a:path w="1135379" h="285114">
                  <a:moveTo>
                    <a:pt x="0" y="28447"/>
                  </a:moveTo>
                  <a:lnTo>
                    <a:pt x="2230" y="17359"/>
                  </a:lnTo>
                  <a:lnTo>
                    <a:pt x="8318" y="8318"/>
                  </a:lnTo>
                  <a:lnTo>
                    <a:pt x="17359" y="2230"/>
                  </a:lnTo>
                  <a:lnTo>
                    <a:pt x="28448" y="0"/>
                  </a:lnTo>
                  <a:lnTo>
                    <a:pt x="1106931" y="0"/>
                  </a:lnTo>
                  <a:lnTo>
                    <a:pt x="1118020" y="2230"/>
                  </a:lnTo>
                  <a:lnTo>
                    <a:pt x="1127061" y="8318"/>
                  </a:lnTo>
                  <a:lnTo>
                    <a:pt x="1133149" y="17359"/>
                  </a:lnTo>
                  <a:lnTo>
                    <a:pt x="1135379" y="28447"/>
                  </a:lnTo>
                  <a:lnTo>
                    <a:pt x="1135379" y="256539"/>
                  </a:lnTo>
                  <a:lnTo>
                    <a:pt x="1133149" y="267628"/>
                  </a:lnTo>
                  <a:lnTo>
                    <a:pt x="1127061" y="276669"/>
                  </a:lnTo>
                  <a:lnTo>
                    <a:pt x="1118020" y="282757"/>
                  </a:lnTo>
                  <a:lnTo>
                    <a:pt x="1106931" y="284988"/>
                  </a:lnTo>
                  <a:lnTo>
                    <a:pt x="28448" y="284988"/>
                  </a:lnTo>
                  <a:lnTo>
                    <a:pt x="17359" y="282757"/>
                  </a:lnTo>
                  <a:lnTo>
                    <a:pt x="8318" y="276669"/>
                  </a:lnTo>
                  <a:lnTo>
                    <a:pt x="2230" y="267628"/>
                  </a:lnTo>
                  <a:lnTo>
                    <a:pt x="0" y="256539"/>
                  </a:lnTo>
                  <a:lnTo>
                    <a:pt x="0" y="28447"/>
                  </a:lnTo>
                  <a:close/>
                </a:path>
              </a:pathLst>
            </a:custGeom>
            <a:ln w="25400">
              <a:solidFill>
                <a:srgbClr val="CAD7F3"/>
              </a:solidFill>
            </a:ln>
          </p:spPr>
          <p:txBody>
            <a:bodyPr wrap="square" lIns="0" tIns="0" rIns="0" bIns="0" rtlCol="0"/>
            <a:lstStyle/>
            <a:p>
              <a:endParaRPr dirty="0"/>
            </a:p>
          </p:txBody>
        </p:sp>
      </p:grpSp>
      <p:sp>
        <p:nvSpPr>
          <p:cNvPr id="79" name="object 94"/>
          <p:cNvSpPr txBox="1"/>
          <p:nvPr/>
        </p:nvSpPr>
        <p:spPr>
          <a:xfrm>
            <a:off x="5663411" y="2005739"/>
            <a:ext cx="544830" cy="147955"/>
          </a:xfrm>
          <a:prstGeom prst="rect">
            <a:avLst/>
          </a:prstGeom>
        </p:spPr>
        <p:txBody>
          <a:bodyPr vert="horz" wrap="square" lIns="0" tIns="12700" rIns="0" bIns="0" rtlCol="0">
            <a:spAutoFit/>
          </a:bodyPr>
          <a:lstStyle/>
          <a:p>
            <a:pPr marL="12700">
              <a:lnSpc>
                <a:spcPct val="100000"/>
              </a:lnSpc>
              <a:spcBef>
                <a:spcPts val="100"/>
              </a:spcBef>
            </a:pPr>
            <a:r>
              <a:rPr sz="800" dirty="0">
                <a:solidFill>
                  <a:srgbClr val="434343"/>
                </a:solidFill>
                <a:latin typeface="Arial MT"/>
                <a:cs typeface="Arial MT"/>
              </a:rPr>
              <a:t>HEAT</a:t>
            </a:r>
            <a:r>
              <a:rPr sz="800" spc="-40" dirty="0">
                <a:solidFill>
                  <a:srgbClr val="434343"/>
                </a:solidFill>
                <a:latin typeface="Arial MT"/>
                <a:cs typeface="Arial MT"/>
              </a:rPr>
              <a:t> </a:t>
            </a:r>
            <a:r>
              <a:rPr sz="800" spc="-25" dirty="0">
                <a:solidFill>
                  <a:srgbClr val="434343"/>
                </a:solidFill>
                <a:latin typeface="Arial MT"/>
                <a:cs typeface="Arial MT"/>
              </a:rPr>
              <a:t>MAP</a:t>
            </a:r>
            <a:endParaRPr sz="800" dirty="0">
              <a:latin typeface="Arial MT"/>
              <a:cs typeface="Arial MT"/>
            </a:endParaRPr>
          </a:p>
        </p:txBody>
      </p:sp>
      <p:sp>
        <p:nvSpPr>
          <p:cNvPr id="80" name="object 105"/>
          <p:cNvSpPr/>
          <p:nvPr/>
        </p:nvSpPr>
        <p:spPr>
          <a:xfrm>
            <a:off x="3819915" y="4296412"/>
            <a:ext cx="1400156" cy="513302"/>
          </a:xfrm>
          <a:custGeom>
            <a:avLst/>
            <a:gdLst/>
            <a:ahLst/>
            <a:cxnLst/>
            <a:rect l="l" t="t" r="r" b="b"/>
            <a:pathLst>
              <a:path w="1198245" h="364489">
                <a:moveTo>
                  <a:pt x="1161414" y="0"/>
                </a:moveTo>
                <a:lnTo>
                  <a:pt x="36449" y="0"/>
                </a:lnTo>
                <a:lnTo>
                  <a:pt x="22234" y="2855"/>
                </a:lnTo>
                <a:lnTo>
                  <a:pt x="10652" y="10652"/>
                </a:lnTo>
                <a:lnTo>
                  <a:pt x="2855" y="22234"/>
                </a:lnTo>
                <a:lnTo>
                  <a:pt x="0" y="36449"/>
                </a:lnTo>
                <a:lnTo>
                  <a:pt x="0" y="327787"/>
                </a:lnTo>
                <a:lnTo>
                  <a:pt x="2855" y="342001"/>
                </a:lnTo>
                <a:lnTo>
                  <a:pt x="10652" y="353583"/>
                </a:lnTo>
                <a:lnTo>
                  <a:pt x="22234" y="361380"/>
                </a:lnTo>
                <a:lnTo>
                  <a:pt x="36449" y="364236"/>
                </a:lnTo>
                <a:lnTo>
                  <a:pt x="1161414" y="364236"/>
                </a:lnTo>
                <a:lnTo>
                  <a:pt x="1175629" y="361380"/>
                </a:lnTo>
                <a:lnTo>
                  <a:pt x="1187211" y="353583"/>
                </a:lnTo>
                <a:lnTo>
                  <a:pt x="1195008" y="342001"/>
                </a:lnTo>
                <a:lnTo>
                  <a:pt x="1197863" y="327787"/>
                </a:lnTo>
                <a:lnTo>
                  <a:pt x="1197863" y="36449"/>
                </a:lnTo>
                <a:lnTo>
                  <a:pt x="1195008" y="22234"/>
                </a:lnTo>
                <a:lnTo>
                  <a:pt x="1187211" y="10652"/>
                </a:lnTo>
                <a:lnTo>
                  <a:pt x="1175629" y="2855"/>
                </a:lnTo>
                <a:lnTo>
                  <a:pt x="1161414" y="0"/>
                </a:lnTo>
                <a:close/>
              </a:path>
            </a:pathLst>
          </a:custGeom>
          <a:solidFill>
            <a:srgbClr val="007EDF"/>
          </a:solidFill>
        </p:spPr>
        <p:txBody>
          <a:bodyPr wrap="square" lIns="0" tIns="0" rIns="0" bIns="0" rtlCol="0"/>
          <a:lstStyle/>
          <a:p>
            <a:endParaRPr dirty="0"/>
          </a:p>
        </p:txBody>
      </p:sp>
      <p:sp>
        <p:nvSpPr>
          <p:cNvPr id="81" name="object 106"/>
          <p:cNvSpPr txBox="1"/>
          <p:nvPr/>
        </p:nvSpPr>
        <p:spPr>
          <a:xfrm>
            <a:off x="3876512" y="4458726"/>
            <a:ext cx="1343560" cy="265137"/>
          </a:xfrm>
          <a:prstGeom prst="rect">
            <a:avLst/>
          </a:prstGeom>
        </p:spPr>
        <p:txBody>
          <a:bodyPr vert="horz" wrap="square" lIns="0" tIns="30480" rIns="0" bIns="0" rtlCol="0">
            <a:spAutoFit/>
          </a:bodyPr>
          <a:lstStyle/>
          <a:p>
            <a:pPr marL="12700" marR="5080" indent="80645">
              <a:lnSpc>
                <a:spcPts val="830"/>
              </a:lnSpc>
              <a:spcBef>
                <a:spcPts val="240"/>
              </a:spcBef>
            </a:pPr>
            <a:r>
              <a:rPr lang="en-US" sz="1000" b="1" spc="-10" dirty="0" smtClean="0">
                <a:solidFill>
                  <a:srgbClr val="FFFFFF"/>
                </a:solidFill>
                <a:latin typeface="Arial"/>
                <a:cs typeface="Arial"/>
              </a:rPr>
              <a:t>CONCLUSION  &amp;</a:t>
            </a:r>
            <a:r>
              <a:rPr sz="1000" b="1" spc="-10" dirty="0" smtClean="0">
                <a:solidFill>
                  <a:srgbClr val="FFFFFF"/>
                </a:solidFill>
                <a:latin typeface="Arial"/>
                <a:cs typeface="Arial"/>
              </a:rPr>
              <a:t> </a:t>
            </a:r>
            <a:endParaRPr lang="en-US" sz="1000" b="1" spc="-10" dirty="0" smtClean="0">
              <a:solidFill>
                <a:srgbClr val="FFFFFF"/>
              </a:solidFill>
              <a:latin typeface="Arial"/>
              <a:cs typeface="Arial"/>
            </a:endParaRPr>
          </a:p>
          <a:p>
            <a:pPr marL="12700" marR="5080" indent="80645">
              <a:lnSpc>
                <a:spcPts val="830"/>
              </a:lnSpc>
              <a:spcBef>
                <a:spcPts val="240"/>
              </a:spcBef>
            </a:pPr>
            <a:r>
              <a:rPr lang="en-US" sz="1000" b="1" spc="-10" dirty="0" smtClean="0">
                <a:solidFill>
                  <a:srgbClr val="FFFFFF"/>
                </a:solidFill>
                <a:latin typeface="Arial"/>
                <a:cs typeface="Arial"/>
              </a:rPr>
              <a:t>RECOMMENDATION</a:t>
            </a:r>
            <a:endParaRPr sz="1000" dirty="0">
              <a:latin typeface="Arial"/>
              <a:cs typeface="Arial"/>
            </a:endParaRPr>
          </a:p>
        </p:txBody>
      </p:sp>
      <p:grpSp>
        <p:nvGrpSpPr>
          <p:cNvPr id="82" name="object 107"/>
          <p:cNvGrpSpPr/>
          <p:nvPr/>
        </p:nvGrpSpPr>
        <p:grpSpPr>
          <a:xfrm>
            <a:off x="3998078" y="4833081"/>
            <a:ext cx="1139428" cy="359283"/>
            <a:chOff x="7826502" y="2397251"/>
            <a:chExt cx="1139428" cy="359283"/>
          </a:xfrm>
        </p:grpSpPr>
        <p:sp>
          <p:nvSpPr>
            <p:cNvPr id="83" name="object 108"/>
            <p:cNvSpPr/>
            <p:nvPr/>
          </p:nvSpPr>
          <p:spPr>
            <a:xfrm>
              <a:off x="8368284" y="2397251"/>
              <a:ext cx="50800" cy="48895"/>
            </a:xfrm>
            <a:custGeom>
              <a:avLst/>
              <a:gdLst/>
              <a:ahLst/>
              <a:cxnLst/>
              <a:rect l="l" t="t" r="r" b="b"/>
              <a:pathLst>
                <a:path w="50800" h="48894">
                  <a:moveTo>
                    <a:pt x="41910" y="0"/>
                  </a:moveTo>
                  <a:lnTo>
                    <a:pt x="8382" y="0"/>
                  </a:lnTo>
                  <a:lnTo>
                    <a:pt x="8382" y="24384"/>
                  </a:lnTo>
                  <a:lnTo>
                    <a:pt x="0" y="24384"/>
                  </a:lnTo>
                  <a:lnTo>
                    <a:pt x="25146" y="48768"/>
                  </a:lnTo>
                  <a:lnTo>
                    <a:pt x="50292" y="24384"/>
                  </a:lnTo>
                  <a:lnTo>
                    <a:pt x="41910" y="24384"/>
                  </a:lnTo>
                  <a:lnTo>
                    <a:pt x="41910" y="0"/>
                  </a:lnTo>
                  <a:close/>
                </a:path>
              </a:pathLst>
            </a:custGeom>
            <a:solidFill>
              <a:srgbClr val="AAC0EC"/>
            </a:solidFill>
          </p:spPr>
          <p:txBody>
            <a:bodyPr wrap="square" lIns="0" tIns="0" rIns="0" bIns="0" rtlCol="0"/>
            <a:lstStyle/>
            <a:p>
              <a:endParaRPr dirty="0"/>
            </a:p>
          </p:txBody>
        </p:sp>
        <p:sp>
          <p:nvSpPr>
            <p:cNvPr id="84" name="object 109"/>
            <p:cNvSpPr/>
            <p:nvPr/>
          </p:nvSpPr>
          <p:spPr>
            <a:xfrm>
              <a:off x="7828645" y="2472689"/>
              <a:ext cx="1137285" cy="283845"/>
            </a:xfrm>
            <a:custGeom>
              <a:avLst/>
              <a:gdLst/>
              <a:ahLst/>
              <a:cxnLst/>
              <a:rect l="l" t="t" r="r" b="b"/>
              <a:pathLst>
                <a:path w="1137284" h="283844">
                  <a:moveTo>
                    <a:pt x="1108582" y="0"/>
                  </a:moveTo>
                  <a:lnTo>
                    <a:pt x="28321" y="0"/>
                  </a:lnTo>
                  <a:lnTo>
                    <a:pt x="17305" y="2228"/>
                  </a:lnTo>
                  <a:lnTo>
                    <a:pt x="8302" y="8302"/>
                  </a:lnTo>
                  <a:lnTo>
                    <a:pt x="2228" y="17305"/>
                  </a:lnTo>
                  <a:lnTo>
                    <a:pt x="0" y="28321"/>
                  </a:lnTo>
                  <a:lnTo>
                    <a:pt x="0" y="255143"/>
                  </a:lnTo>
                  <a:lnTo>
                    <a:pt x="2228" y="266158"/>
                  </a:lnTo>
                  <a:lnTo>
                    <a:pt x="8302" y="275161"/>
                  </a:lnTo>
                  <a:lnTo>
                    <a:pt x="17305" y="281235"/>
                  </a:lnTo>
                  <a:lnTo>
                    <a:pt x="28321" y="283464"/>
                  </a:lnTo>
                  <a:lnTo>
                    <a:pt x="1108582" y="283464"/>
                  </a:lnTo>
                  <a:lnTo>
                    <a:pt x="1119598" y="281235"/>
                  </a:lnTo>
                  <a:lnTo>
                    <a:pt x="1128601" y="275161"/>
                  </a:lnTo>
                  <a:lnTo>
                    <a:pt x="1134675" y="266158"/>
                  </a:lnTo>
                  <a:lnTo>
                    <a:pt x="1136903" y="255143"/>
                  </a:lnTo>
                  <a:lnTo>
                    <a:pt x="1136903" y="28321"/>
                  </a:lnTo>
                  <a:lnTo>
                    <a:pt x="1134675" y="17305"/>
                  </a:lnTo>
                  <a:lnTo>
                    <a:pt x="1128601" y="8302"/>
                  </a:lnTo>
                  <a:lnTo>
                    <a:pt x="1119598" y="2228"/>
                  </a:lnTo>
                  <a:lnTo>
                    <a:pt x="1108582" y="0"/>
                  </a:lnTo>
                  <a:close/>
                </a:path>
              </a:pathLst>
            </a:custGeom>
            <a:solidFill>
              <a:srgbClr val="CAD7F3">
                <a:alpha val="90194"/>
              </a:srgbClr>
            </a:solidFill>
          </p:spPr>
          <p:txBody>
            <a:bodyPr wrap="square" lIns="0" tIns="0" rIns="0" bIns="0" rtlCol="0"/>
            <a:lstStyle/>
            <a:p>
              <a:endParaRPr dirty="0"/>
            </a:p>
          </p:txBody>
        </p:sp>
        <p:sp>
          <p:nvSpPr>
            <p:cNvPr id="85" name="object 110"/>
            <p:cNvSpPr/>
            <p:nvPr/>
          </p:nvSpPr>
          <p:spPr>
            <a:xfrm>
              <a:off x="7826502" y="2472689"/>
              <a:ext cx="1137285" cy="283845"/>
            </a:xfrm>
            <a:custGeom>
              <a:avLst/>
              <a:gdLst/>
              <a:ahLst/>
              <a:cxnLst/>
              <a:rect l="l" t="t" r="r" b="b"/>
              <a:pathLst>
                <a:path w="1137284" h="283844">
                  <a:moveTo>
                    <a:pt x="0" y="28321"/>
                  </a:moveTo>
                  <a:lnTo>
                    <a:pt x="2228" y="17305"/>
                  </a:lnTo>
                  <a:lnTo>
                    <a:pt x="8302" y="8302"/>
                  </a:lnTo>
                  <a:lnTo>
                    <a:pt x="17305" y="2228"/>
                  </a:lnTo>
                  <a:lnTo>
                    <a:pt x="28321" y="0"/>
                  </a:lnTo>
                  <a:lnTo>
                    <a:pt x="1108582" y="0"/>
                  </a:lnTo>
                  <a:lnTo>
                    <a:pt x="1119598" y="2228"/>
                  </a:lnTo>
                  <a:lnTo>
                    <a:pt x="1128601" y="8302"/>
                  </a:lnTo>
                  <a:lnTo>
                    <a:pt x="1134675" y="17305"/>
                  </a:lnTo>
                  <a:lnTo>
                    <a:pt x="1136903" y="28321"/>
                  </a:lnTo>
                  <a:lnTo>
                    <a:pt x="1136903" y="255143"/>
                  </a:lnTo>
                  <a:lnTo>
                    <a:pt x="1134675" y="266158"/>
                  </a:lnTo>
                  <a:lnTo>
                    <a:pt x="1128601" y="275161"/>
                  </a:lnTo>
                  <a:lnTo>
                    <a:pt x="1119598" y="281235"/>
                  </a:lnTo>
                  <a:lnTo>
                    <a:pt x="1108582" y="283464"/>
                  </a:lnTo>
                  <a:lnTo>
                    <a:pt x="28321" y="283464"/>
                  </a:lnTo>
                  <a:lnTo>
                    <a:pt x="17305" y="281235"/>
                  </a:lnTo>
                  <a:lnTo>
                    <a:pt x="8302" y="275161"/>
                  </a:lnTo>
                  <a:lnTo>
                    <a:pt x="2228" y="266158"/>
                  </a:lnTo>
                  <a:lnTo>
                    <a:pt x="0" y="255143"/>
                  </a:lnTo>
                  <a:lnTo>
                    <a:pt x="0" y="28321"/>
                  </a:lnTo>
                  <a:close/>
                </a:path>
              </a:pathLst>
            </a:custGeom>
            <a:ln w="25400">
              <a:solidFill>
                <a:srgbClr val="CAD7F3"/>
              </a:solidFill>
            </a:ln>
          </p:spPr>
          <p:txBody>
            <a:bodyPr wrap="square" lIns="0" tIns="0" rIns="0" bIns="0" rtlCol="0"/>
            <a:lstStyle/>
            <a:p>
              <a:endParaRPr dirty="0"/>
            </a:p>
          </p:txBody>
        </p:sp>
      </p:grpSp>
      <p:sp>
        <p:nvSpPr>
          <p:cNvPr id="86" name="object 111"/>
          <p:cNvSpPr txBox="1"/>
          <p:nvPr/>
        </p:nvSpPr>
        <p:spPr>
          <a:xfrm>
            <a:off x="4055356" y="4966686"/>
            <a:ext cx="913130" cy="147955"/>
          </a:xfrm>
          <a:prstGeom prst="rect">
            <a:avLst/>
          </a:prstGeom>
        </p:spPr>
        <p:txBody>
          <a:bodyPr vert="horz" wrap="square" lIns="0" tIns="12700" rIns="0" bIns="0" rtlCol="0">
            <a:spAutoFit/>
          </a:bodyPr>
          <a:lstStyle/>
          <a:p>
            <a:pPr marL="12700">
              <a:lnSpc>
                <a:spcPct val="100000"/>
              </a:lnSpc>
              <a:spcBef>
                <a:spcPts val="100"/>
              </a:spcBef>
            </a:pPr>
            <a:r>
              <a:rPr sz="800" dirty="0">
                <a:solidFill>
                  <a:srgbClr val="434343"/>
                </a:solidFill>
                <a:latin typeface="Arial MT"/>
                <a:cs typeface="Arial MT"/>
              </a:rPr>
              <a:t>DATA</a:t>
            </a:r>
            <a:r>
              <a:rPr sz="800" spc="-30" dirty="0">
                <a:solidFill>
                  <a:srgbClr val="434343"/>
                </a:solidFill>
                <a:latin typeface="Arial MT"/>
                <a:cs typeface="Arial MT"/>
              </a:rPr>
              <a:t> </a:t>
            </a:r>
            <a:r>
              <a:rPr sz="800" spc="-10" dirty="0">
                <a:solidFill>
                  <a:srgbClr val="434343"/>
                </a:solidFill>
                <a:latin typeface="Arial MT"/>
                <a:cs typeface="Arial MT"/>
              </a:rPr>
              <a:t>INFERENCE</a:t>
            </a:r>
            <a:endParaRPr sz="800" dirty="0">
              <a:latin typeface="Arial MT"/>
              <a:cs typeface="Arial MT"/>
            </a:endParaRPr>
          </a:p>
        </p:txBody>
      </p:sp>
      <p:grpSp>
        <p:nvGrpSpPr>
          <p:cNvPr id="87" name="object 112"/>
          <p:cNvGrpSpPr/>
          <p:nvPr/>
        </p:nvGrpSpPr>
        <p:grpSpPr>
          <a:xfrm>
            <a:off x="3985378" y="5217130"/>
            <a:ext cx="1162685" cy="372110"/>
            <a:chOff x="7813802" y="2781300"/>
            <a:chExt cx="1162685" cy="372110"/>
          </a:xfrm>
        </p:grpSpPr>
        <p:sp>
          <p:nvSpPr>
            <p:cNvPr id="88" name="object 113"/>
            <p:cNvSpPr/>
            <p:nvPr/>
          </p:nvSpPr>
          <p:spPr>
            <a:xfrm>
              <a:off x="8368284" y="2781300"/>
              <a:ext cx="50800" cy="48895"/>
            </a:xfrm>
            <a:custGeom>
              <a:avLst/>
              <a:gdLst/>
              <a:ahLst/>
              <a:cxnLst/>
              <a:rect l="l" t="t" r="r" b="b"/>
              <a:pathLst>
                <a:path w="50800" h="48894">
                  <a:moveTo>
                    <a:pt x="41910" y="0"/>
                  </a:moveTo>
                  <a:lnTo>
                    <a:pt x="8382" y="0"/>
                  </a:lnTo>
                  <a:lnTo>
                    <a:pt x="8382" y="24383"/>
                  </a:lnTo>
                  <a:lnTo>
                    <a:pt x="0" y="24383"/>
                  </a:lnTo>
                  <a:lnTo>
                    <a:pt x="25146" y="48768"/>
                  </a:lnTo>
                  <a:lnTo>
                    <a:pt x="50292" y="24383"/>
                  </a:lnTo>
                  <a:lnTo>
                    <a:pt x="41910" y="24383"/>
                  </a:lnTo>
                  <a:lnTo>
                    <a:pt x="41910" y="0"/>
                  </a:lnTo>
                  <a:close/>
                </a:path>
              </a:pathLst>
            </a:custGeom>
            <a:solidFill>
              <a:srgbClr val="AAC0EC"/>
            </a:solidFill>
          </p:spPr>
          <p:txBody>
            <a:bodyPr wrap="square" lIns="0" tIns="0" rIns="0" bIns="0" rtlCol="0"/>
            <a:lstStyle/>
            <a:p>
              <a:endParaRPr dirty="0"/>
            </a:p>
          </p:txBody>
        </p:sp>
        <p:sp>
          <p:nvSpPr>
            <p:cNvPr id="89" name="object 114"/>
            <p:cNvSpPr/>
            <p:nvPr/>
          </p:nvSpPr>
          <p:spPr>
            <a:xfrm>
              <a:off x="7826502" y="2855214"/>
              <a:ext cx="1137285" cy="285115"/>
            </a:xfrm>
            <a:custGeom>
              <a:avLst/>
              <a:gdLst/>
              <a:ahLst/>
              <a:cxnLst/>
              <a:rect l="l" t="t" r="r" b="b"/>
              <a:pathLst>
                <a:path w="1137284" h="285114">
                  <a:moveTo>
                    <a:pt x="1108455" y="0"/>
                  </a:moveTo>
                  <a:lnTo>
                    <a:pt x="28448" y="0"/>
                  </a:lnTo>
                  <a:lnTo>
                    <a:pt x="17359" y="2230"/>
                  </a:lnTo>
                  <a:lnTo>
                    <a:pt x="8318" y="8318"/>
                  </a:lnTo>
                  <a:lnTo>
                    <a:pt x="2230" y="17359"/>
                  </a:lnTo>
                  <a:lnTo>
                    <a:pt x="0" y="28448"/>
                  </a:lnTo>
                  <a:lnTo>
                    <a:pt x="0" y="256540"/>
                  </a:lnTo>
                  <a:lnTo>
                    <a:pt x="2230" y="267628"/>
                  </a:lnTo>
                  <a:lnTo>
                    <a:pt x="8318" y="276669"/>
                  </a:lnTo>
                  <a:lnTo>
                    <a:pt x="17359" y="282757"/>
                  </a:lnTo>
                  <a:lnTo>
                    <a:pt x="28448" y="284988"/>
                  </a:lnTo>
                  <a:lnTo>
                    <a:pt x="1108455" y="284988"/>
                  </a:lnTo>
                  <a:lnTo>
                    <a:pt x="1119544" y="282757"/>
                  </a:lnTo>
                  <a:lnTo>
                    <a:pt x="1128585" y="276669"/>
                  </a:lnTo>
                  <a:lnTo>
                    <a:pt x="1134673" y="267628"/>
                  </a:lnTo>
                  <a:lnTo>
                    <a:pt x="1136903" y="256540"/>
                  </a:lnTo>
                  <a:lnTo>
                    <a:pt x="1136903" y="28448"/>
                  </a:lnTo>
                  <a:lnTo>
                    <a:pt x="1134673" y="17359"/>
                  </a:lnTo>
                  <a:lnTo>
                    <a:pt x="1128585" y="8318"/>
                  </a:lnTo>
                  <a:lnTo>
                    <a:pt x="1119544" y="2230"/>
                  </a:lnTo>
                  <a:lnTo>
                    <a:pt x="1108455" y="0"/>
                  </a:lnTo>
                  <a:close/>
                </a:path>
              </a:pathLst>
            </a:custGeom>
            <a:solidFill>
              <a:srgbClr val="CAD7F3">
                <a:alpha val="90194"/>
              </a:srgbClr>
            </a:solidFill>
          </p:spPr>
          <p:txBody>
            <a:bodyPr wrap="square" lIns="0" tIns="0" rIns="0" bIns="0" rtlCol="0"/>
            <a:lstStyle/>
            <a:p>
              <a:endParaRPr dirty="0"/>
            </a:p>
          </p:txBody>
        </p:sp>
        <p:sp>
          <p:nvSpPr>
            <p:cNvPr id="90" name="object 115"/>
            <p:cNvSpPr/>
            <p:nvPr/>
          </p:nvSpPr>
          <p:spPr>
            <a:xfrm>
              <a:off x="7826502" y="2855214"/>
              <a:ext cx="1137285" cy="285115"/>
            </a:xfrm>
            <a:custGeom>
              <a:avLst/>
              <a:gdLst/>
              <a:ahLst/>
              <a:cxnLst/>
              <a:rect l="l" t="t" r="r" b="b"/>
              <a:pathLst>
                <a:path w="1137284" h="285114">
                  <a:moveTo>
                    <a:pt x="0" y="28448"/>
                  </a:moveTo>
                  <a:lnTo>
                    <a:pt x="2230" y="17359"/>
                  </a:lnTo>
                  <a:lnTo>
                    <a:pt x="8318" y="8318"/>
                  </a:lnTo>
                  <a:lnTo>
                    <a:pt x="17359" y="2230"/>
                  </a:lnTo>
                  <a:lnTo>
                    <a:pt x="28448" y="0"/>
                  </a:lnTo>
                  <a:lnTo>
                    <a:pt x="1108455" y="0"/>
                  </a:lnTo>
                  <a:lnTo>
                    <a:pt x="1119544" y="2230"/>
                  </a:lnTo>
                  <a:lnTo>
                    <a:pt x="1128585" y="8318"/>
                  </a:lnTo>
                  <a:lnTo>
                    <a:pt x="1134673" y="17359"/>
                  </a:lnTo>
                  <a:lnTo>
                    <a:pt x="1136903" y="28448"/>
                  </a:lnTo>
                  <a:lnTo>
                    <a:pt x="1136903" y="256540"/>
                  </a:lnTo>
                  <a:lnTo>
                    <a:pt x="1134673" y="267628"/>
                  </a:lnTo>
                  <a:lnTo>
                    <a:pt x="1128585" y="276669"/>
                  </a:lnTo>
                  <a:lnTo>
                    <a:pt x="1119544" y="282757"/>
                  </a:lnTo>
                  <a:lnTo>
                    <a:pt x="1108455" y="284988"/>
                  </a:lnTo>
                  <a:lnTo>
                    <a:pt x="28448" y="284988"/>
                  </a:lnTo>
                  <a:lnTo>
                    <a:pt x="17359" y="282757"/>
                  </a:lnTo>
                  <a:lnTo>
                    <a:pt x="8318" y="276669"/>
                  </a:lnTo>
                  <a:lnTo>
                    <a:pt x="2230" y="267628"/>
                  </a:lnTo>
                  <a:lnTo>
                    <a:pt x="0" y="256540"/>
                  </a:lnTo>
                  <a:lnTo>
                    <a:pt x="0" y="28448"/>
                  </a:lnTo>
                  <a:close/>
                </a:path>
              </a:pathLst>
            </a:custGeom>
            <a:ln w="25400">
              <a:solidFill>
                <a:srgbClr val="CAD7F3"/>
              </a:solidFill>
            </a:ln>
          </p:spPr>
          <p:txBody>
            <a:bodyPr wrap="square" lIns="0" tIns="0" rIns="0" bIns="0" rtlCol="0"/>
            <a:lstStyle/>
            <a:p>
              <a:endParaRPr dirty="0"/>
            </a:p>
          </p:txBody>
        </p:sp>
      </p:grpSp>
      <p:sp>
        <p:nvSpPr>
          <p:cNvPr id="91" name="object 116"/>
          <p:cNvSpPr txBox="1"/>
          <p:nvPr/>
        </p:nvSpPr>
        <p:spPr>
          <a:xfrm>
            <a:off x="4050133" y="5350480"/>
            <a:ext cx="1015365" cy="147955"/>
          </a:xfrm>
          <a:prstGeom prst="rect">
            <a:avLst/>
          </a:prstGeom>
        </p:spPr>
        <p:txBody>
          <a:bodyPr vert="horz" wrap="square" lIns="0" tIns="12700" rIns="0" bIns="0" rtlCol="0">
            <a:spAutoFit/>
          </a:bodyPr>
          <a:lstStyle/>
          <a:p>
            <a:pPr marL="12700">
              <a:lnSpc>
                <a:spcPct val="100000"/>
              </a:lnSpc>
              <a:spcBef>
                <a:spcPts val="100"/>
              </a:spcBef>
            </a:pPr>
            <a:r>
              <a:rPr sz="800" spc="-10" dirty="0">
                <a:solidFill>
                  <a:srgbClr val="434343"/>
                </a:solidFill>
                <a:latin typeface="Arial MT"/>
                <a:cs typeface="Arial MT"/>
              </a:rPr>
              <a:t>RECOMMENDATION</a:t>
            </a:r>
            <a:endParaRPr sz="800" dirty="0">
              <a:latin typeface="Arial MT"/>
              <a:cs typeface="Arial MT"/>
            </a:endParaRPr>
          </a:p>
        </p:txBody>
      </p:sp>
      <p:grpSp>
        <p:nvGrpSpPr>
          <p:cNvPr id="92" name="object 117"/>
          <p:cNvGrpSpPr/>
          <p:nvPr/>
        </p:nvGrpSpPr>
        <p:grpSpPr>
          <a:xfrm>
            <a:off x="847189" y="1119473"/>
            <a:ext cx="678815" cy="281940"/>
            <a:chOff x="1229639" y="1669312"/>
            <a:chExt cx="678815" cy="281940"/>
          </a:xfrm>
        </p:grpSpPr>
        <p:sp>
          <p:nvSpPr>
            <p:cNvPr id="93" name="object 118"/>
            <p:cNvSpPr/>
            <p:nvPr/>
          </p:nvSpPr>
          <p:spPr>
            <a:xfrm>
              <a:off x="1234401" y="1674075"/>
              <a:ext cx="669290" cy="272415"/>
            </a:xfrm>
            <a:custGeom>
              <a:avLst/>
              <a:gdLst/>
              <a:ahLst/>
              <a:cxnLst/>
              <a:rect l="l" t="t" r="r" b="b"/>
              <a:pathLst>
                <a:path w="669289" h="272414">
                  <a:moveTo>
                    <a:pt x="350119" y="0"/>
                  </a:moveTo>
                  <a:lnTo>
                    <a:pt x="303452" y="2213"/>
                  </a:lnTo>
                  <a:lnTo>
                    <a:pt x="256972" y="8659"/>
                  </a:lnTo>
                  <a:lnTo>
                    <a:pt x="211001" y="19311"/>
                  </a:lnTo>
                  <a:lnTo>
                    <a:pt x="165860" y="34144"/>
                  </a:lnTo>
                  <a:lnTo>
                    <a:pt x="121868" y="53134"/>
                  </a:lnTo>
                  <a:lnTo>
                    <a:pt x="79347" y="76254"/>
                  </a:lnTo>
                  <a:lnTo>
                    <a:pt x="38617" y="103480"/>
                  </a:lnTo>
                  <a:lnTo>
                    <a:pt x="0" y="134785"/>
                  </a:lnTo>
                  <a:lnTo>
                    <a:pt x="134150" y="262293"/>
                  </a:lnTo>
                  <a:lnTo>
                    <a:pt x="173633" y="235848"/>
                  </a:lnTo>
                  <a:lnTo>
                    <a:pt x="215509" y="215416"/>
                  </a:lnTo>
                  <a:lnTo>
                    <a:pt x="259076" y="201060"/>
                  </a:lnTo>
                  <a:lnTo>
                    <a:pt x="303631" y="192840"/>
                  </a:lnTo>
                  <a:lnTo>
                    <a:pt x="348472" y="190817"/>
                  </a:lnTo>
                  <a:lnTo>
                    <a:pt x="392896" y="195053"/>
                  </a:lnTo>
                  <a:lnTo>
                    <a:pt x="436201" y="205607"/>
                  </a:lnTo>
                  <a:lnTo>
                    <a:pt x="477685" y="222542"/>
                  </a:lnTo>
                  <a:lnTo>
                    <a:pt x="430949" y="271818"/>
                  </a:lnTo>
                  <a:lnTo>
                    <a:pt x="662851" y="259753"/>
                  </a:lnTo>
                  <a:lnTo>
                    <a:pt x="668947" y="21501"/>
                  </a:lnTo>
                  <a:lnTo>
                    <a:pt x="616115" y="77000"/>
                  </a:lnTo>
                  <a:lnTo>
                    <a:pt x="575053" y="53293"/>
                  </a:lnTo>
                  <a:lnTo>
                    <a:pt x="532256" y="33968"/>
                  </a:lnTo>
                  <a:lnTo>
                    <a:pt x="488043" y="19002"/>
                  </a:lnTo>
                  <a:lnTo>
                    <a:pt x="442735" y="8369"/>
                  </a:lnTo>
                  <a:lnTo>
                    <a:pt x="396654" y="2043"/>
                  </a:lnTo>
                  <a:lnTo>
                    <a:pt x="350119" y="0"/>
                  </a:lnTo>
                  <a:close/>
                </a:path>
              </a:pathLst>
            </a:custGeom>
            <a:solidFill>
              <a:srgbClr val="8E8E8E"/>
            </a:solidFill>
          </p:spPr>
          <p:txBody>
            <a:bodyPr wrap="square" lIns="0" tIns="0" rIns="0" bIns="0" rtlCol="0"/>
            <a:lstStyle/>
            <a:p>
              <a:endParaRPr dirty="0"/>
            </a:p>
          </p:txBody>
        </p:sp>
        <p:sp>
          <p:nvSpPr>
            <p:cNvPr id="94" name="object 119"/>
            <p:cNvSpPr/>
            <p:nvPr/>
          </p:nvSpPr>
          <p:spPr>
            <a:xfrm>
              <a:off x="1234401" y="1674075"/>
              <a:ext cx="669290" cy="272415"/>
            </a:xfrm>
            <a:custGeom>
              <a:avLst/>
              <a:gdLst/>
              <a:ahLst/>
              <a:cxnLst/>
              <a:rect l="l" t="t" r="r" b="b"/>
              <a:pathLst>
                <a:path w="669289" h="272414">
                  <a:moveTo>
                    <a:pt x="668947" y="21501"/>
                  </a:moveTo>
                  <a:lnTo>
                    <a:pt x="616115" y="77000"/>
                  </a:lnTo>
                  <a:lnTo>
                    <a:pt x="575053" y="53293"/>
                  </a:lnTo>
                  <a:lnTo>
                    <a:pt x="532256" y="33968"/>
                  </a:lnTo>
                  <a:lnTo>
                    <a:pt x="488043" y="19002"/>
                  </a:lnTo>
                  <a:lnTo>
                    <a:pt x="442735" y="8369"/>
                  </a:lnTo>
                  <a:lnTo>
                    <a:pt x="396654" y="2043"/>
                  </a:lnTo>
                  <a:lnTo>
                    <a:pt x="350119" y="0"/>
                  </a:lnTo>
                  <a:lnTo>
                    <a:pt x="303452" y="2213"/>
                  </a:lnTo>
                  <a:lnTo>
                    <a:pt x="256972" y="8659"/>
                  </a:lnTo>
                  <a:lnTo>
                    <a:pt x="211001" y="19311"/>
                  </a:lnTo>
                  <a:lnTo>
                    <a:pt x="165860" y="34144"/>
                  </a:lnTo>
                  <a:lnTo>
                    <a:pt x="121868" y="53134"/>
                  </a:lnTo>
                  <a:lnTo>
                    <a:pt x="79347" y="76254"/>
                  </a:lnTo>
                  <a:lnTo>
                    <a:pt x="38617" y="103480"/>
                  </a:lnTo>
                  <a:lnTo>
                    <a:pt x="0" y="134785"/>
                  </a:lnTo>
                  <a:lnTo>
                    <a:pt x="134150" y="262293"/>
                  </a:lnTo>
                  <a:lnTo>
                    <a:pt x="173633" y="235848"/>
                  </a:lnTo>
                  <a:lnTo>
                    <a:pt x="215509" y="215416"/>
                  </a:lnTo>
                  <a:lnTo>
                    <a:pt x="259076" y="201060"/>
                  </a:lnTo>
                  <a:lnTo>
                    <a:pt x="303631" y="192840"/>
                  </a:lnTo>
                  <a:lnTo>
                    <a:pt x="348472" y="190817"/>
                  </a:lnTo>
                  <a:lnTo>
                    <a:pt x="392896" y="195053"/>
                  </a:lnTo>
                  <a:lnTo>
                    <a:pt x="436201" y="205607"/>
                  </a:lnTo>
                  <a:lnTo>
                    <a:pt x="477685" y="222542"/>
                  </a:lnTo>
                  <a:lnTo>
                    <a:pt x="430949" y="271818"/>
                  </a:lnTo>
                  <a:lnTo>
                    <a:pt x="662851" y="259753"/>
                  </a:lnTo>
                  <a:lnTo>
                    <a:pt x="668947" y="21501"/>
                  </a:lnTo>
                  <a:close/>
                </a:path>
              </a:pathLst>
            </a:custGeom>
            <a:ln w="9524">
              <a:solidFill>
                <a:srgbClr val="A4B7C5"/>
              </a:solidFill>
            </a:ln>
          </p:spPr>
          <p:txBody>
            <a:bodyPr wrap="square" lIns="0" tIns="0" rIns="0" bIns="0" rtlCol="0"/>
            <a:lstStyle/>
            <a:p>
              <a:endParaRPr dirty="0"/>
            </a:p>
          </p:txBody>
        </p:sp>
      </p:grpSp>
      <p:grpSp>
        <p:nvGrpSpPr>
          <p:cNvPr id="95" name="object 120"/>
          <p:cNvGrpSpPr/>
          <p:nvPr/>
        </p:nvGrpSpPr>
        <p:grpSpPr>
          <a:xfrm>
            <a:off x="2156655" y="1130150"/>
            <a:ext cx="678815" cy="281940"/>
            <a:chOff x="2617914" y="1669312"/>
            <a:chExt cx="678815" cy="281940"/>
          </a:xfrm>
        </p:grpSpPr>
        <p:sp>
          <p:nvSpPr>
            <p:cNvPr id="96" name="object 121"/>
            <p:cNvSpPr/>
            <p:nvPr/>
          </p:nvSpPr>
          <p:spPr>
            <a:xfrm>
              <a:off x="2622676" y="1674075"/>
              <a:ext cx="669290" cy="272415"/>
            </a:xfrm>
            <a:custGeom>
              <a:avLst/>
              <a:gdLst/>
              <a:ahLst/>
              <a:cxnLst/>
              <a:rect l="l" t="t" r="r" b="b"/>
              <a:pathLst>
                <a:path w="669289" h="272414">
                  <a:moveTo>
                    <a:pt x="350108" y="0"/>
                  </a:moveTo>
                  <a:lnTo>
                    <a:pt x="303434" y="2213"/>
                  </a:lnTo>
                  <a:lnTo>
                    <a:pt x="256951" y="8659"/>
                  </a:lnTo>
                  <a:lnTo>
                    <a:pt x="210979" y="19311"/>
                  </a:lnTo>
                  <a:lnTo>
                    <a:pt x="165839" y="34144"/>
                  </a:lnTo>
                  <a:lnTo>
                    <a:pt x="121850" y="53134"/>
                  </a:lnTo>
                  <a:lnTo>
                    <a:pt x="79333" y="76254"/>
                  </a:lnTo>
                  <a:lnTo>
                    <a:pt x="38610" y="103480"/>
                  </a:lnTo>
                  <a:lnTo>
                    <a:pt x="0" y="134785"/>
                  </a:lnTo>
                  <a:lnTo>
                    <a:pt x="134112" y="262293"/>
                  </a:lnTo>
                  <a:lnTo>
                    <a:pt x="173595" y="235848"/>
                  </a:lnTo>
                  <a:lnTo>
                    <a:pt x="215473" y="215416"/>
                  </a:lnTo>
                  <a:lnTo>
                    <a:pt x="259045" y="201060"/>
                  </a:lnTo>
                  <a:lnTo>
                    <a:pt x="303609" y="192840"/>
                  </a:lnTo>
                  <a:lnTo>
                    <a:pt x="348465" y="190817"/>
                  </a:lnTo>
                  <a:lnTo>
                    <a:pt x="392912" y="195053"/>
                  </a:lnTo>
                  <a:lnTo>
                    <a:pt x="436248" y="205607"/>
                  </a:lnTo>
                  <a:lnTo>
                    <a:pt x="477774" y="222542"/>
                  </a:lnTo>
                  <a:lnTo>
                    <a:pt x="430911" y="271818"/>
                  </a:lnTo>
                  <a:lnTo>
                    <a:pt x="662939" y="259753"/>
                  </a:lnTo>
                  <a:lnTo>
                    <a:pt x="668909" y="21501"/>
                  </a:lnTo>
                  <a:lnTo>
                    <a:pt x="616204" y="77000"/>
                  </a:lnTo>
                  <a:lnTo>
                    <a:pt x="575117" y="53293"/>
                  </a:lnTo>
                  <a:lnTo>
                    <a:pt x="532298" y="33968"/>
                  </a:lnTo>
                  <a:lnTo>
                    <a:pt x="488067" y="19002"/>
                  </a:lnTo>
                  <a:lnTo>
                    <a:pt x="442744" y="8369"/>
                  </a:lnTo>
                  <a:lnTo>
                    <a:pt x="396651" y="2043"/>
                  </a:lnTo>
                  <a:lnTo>
                    <a:pt x="350108" y="0"/>
                  </a:lnTo>
                  <a:close/>
                </a:path>
              </a:pathLst>
            </a:custGeom>
            <a:solidFill>
              <a:srgbClr val="8E8E8E"/>
            </a:solidFill>
          </p:spPr>
          <p:txBody>
            <a:bodyPr wrap="square" lIns="0" tIns="0" rIns="0" bIns="0" rtlCol="0"/>
            <a:lstStyle/>
            <a:p>
              <a:endParaRPr dirty="0"/>
            </a:p>
          </p:txBody>
        </p:sp>
        <p:sp>
          <p:nvSpPr>
            <p:cNvPr id="97" name="object 122"/>
            <p:cNvSpPr/>
            <p:nvPr/>
          </p:nvSpPr>
          <p:spPr>
            <a:xfrm>
              <a:off x="2622676" y="1674075"/>
              <a:ext cx="669290" cy="272415"/>
            </a:xfrm>
            <a:custGeom>
              <a:avLst/>
              <a:gdLst/>
              <a:ahLst/>
              <a:cxnLst/>
              <a:rect l="l" t="t" r="r" b="b"/>
              <a:pathLst>
                <a:path w="669289" h="272414">
                  <a:moveTo>
                    <a:pt x="668909" y="21501"/>
                  </a:moveTo>
                  <a:lnTo>
                    <a:pt x="616204" y="77000"/>
                  </a:lnTo>
                  <a:lnTo>
                    <a:pt x="575117" y="53293"/>
                  </a:lnTo>
                  <a:lnTo>
                    <a:pt x="532298" y="33968"/>
                  </a:lnTo>
                  <a:lnTo>
                    <a:pt x="488067" y="19002"/>
                  </a:lnTo>
                  <a:lnTo>
                    <a:pt x="442744" y="8369"/>
                  </a:lnTo>
                  <a:lnTo>
                    <a:pt x="396651" y="2043"/>
                  </a:lnTo>
                  <a:lnTo>
                    <a:pt x="350108" y="0"/>
                  </a:lnTo>
                  <a:lnTo>
                    <a:pt x="303434" y="2213"/>
                  </a:lnTo>
                  <a:lnTo>
                    <a:pt x="256951" y="8659"/>
                  </a:lnTo>
                  <a:lnTo>
                    <a:pt x="210979" y="19311"/>
                  </a:lnTo>
                  <a:lnTo>
                    <a:pt x="165839" y="34144"/>
                  </a:lnTo>
                  <a:lnTo>
                    <a:pt x="121850" y="53134"/>
                  </a:lnTo>
                  <a:lnTo>
                    <a:pt x="79333" y="76254"/>
                  </a:lnTo>
                  <a:lnTo>
                    <a:pt x="38610" y="103480"/>
                  </a:lnTo>
                  <a:lnTo>
                    <a:pt x="0" y="134785"/>
                  </a:lnTo>
                  <a:lnTo>
                    <a:pt x="134112" y="262293"/>
                  </a:lnTo>
                  <a:lnTo>
                    <a:pt x="173595" y="235848"/>
                  </a:lnTo>
                  <a:lnTo>
                    <a:pt x="215473" y="215416"/>
                  </a:lnTo>
                  <a:lnTo>
                    <a:pt x="259045" y="201060"/>
                  </a:lnTo>
                  <a:lnTo>
                    <a:pt x="303609" y="192840"/>
                  </a:lnTo>
                  <a:lnTo>
                    <a:pt x="348465" y="190817"/>
                  </a:lnTo>
                  <a:lnTo>
                    <a:pt x="392912" y="195053"/>
                  </a:lnTo>
                  <a:lnTo>
                    <a:pt x="436248" y="205607"/>
                  </a:lnTo>
                  <a:lnTo>
                    <a:pt x="477774" y="222542"/>
                  </a:lnTo>
                  <a:lnTo>
                    <a:pt x="430911" y="271818"/>
                  </a:lnTo>
                  <a:lnTo>
                    <a:pt x="662939" y="259753"/>
                  </a:lnTo>
                  <a:lnTo>
                    <a:pt x="668909" y="21501"/>
                  </a:lnTo>
                  <a:close/>
                </a:path>
              </a:pathLst>
            </a:custGeom>
            <a:ln w="9524">
              <a:solidFill>
                <a:srgbClr val="A4B7C5"/>
              </a:solidFill>
            </a:ln>
          </p:spPr>
          <p:txBody>
            <a:bodyPr wrap="square" lIns="0" tIns="0" rIns="0" bIns="0" rtlCol="0"/>
            <a:lstStyle/>
            <a:p>
              <a:endParaRPr dirty="0"/>
            </a:p>
          </p:txBody>
        </p:sp>
      </p:grpSp>
      <p:grpSp>
        <p:nvGrpSpPr>
          <p:cNvPr id="98" name="object 123"/>
          <p:cNvGrpSpPr/>
          <p:nvPr/>
        </p:nvGrpSpPr>
        <p:grpSpPr>
          <a:xfrm>
            <a:off x="3350586" y="1154633"/>
            <a:ext cx="678815" cy="281940"/>
            <a:chOff x="4239577" y="1664994"/>
            <a:chExt cx="678815" cy="281940"/>
          </a:xfrm>
        </p:grpSpPr>
        <p:sp>
          <p:nvSpPr>
            <p:cNvPr id="99" name="object 124"/>
            <p:cNvSpPr/>
            <p:nvPr/>
          </p:nvSpPr>
          <p:spPr>
            <a:xfrm>
              <a:off x="4244340" y="1669757"/>
              <a:ext cx="669290" cy="272415"/>
            </a:xfrm>
            <a:custGeom>
              <a:avLst/>
              <a:gdLst/>
              <a:ahLst/>
              <a:cxnLst/>
              <a:rect l="l" t="t" r="r" b="b"/>
              <a:pathLst>
                <a:path w="669289" h="272414">
                  <a:moveTo>
                    <a:pt x="350084" y="0"/>
                  </a:moveTo>
                  <a:lnTo>
                    <a:pt x="303418" y="2213"/>
                  </a:lnTo>
                  <a:lnTo>
                    <a:pt x="256941" y="8659"/>
                  </a:lnTo>
                  <a:lnTo>
                    <a:pt x="210973" y="19311"/>
                  </a:lnTo>
                  <a:lnTo>
                    <a:pt x="165836" y="34144"/>
                  </a:lnTo>
                  <a:lnTo>
                    <a:pt x="121849" y="53134"/>
                  </a:lnTo>
                  <a:lnTo>
                    <a:pt x="79333" y="76254"/>
                  </a:lnTo>
                  <a:lnTo>
                    <a:pt x="38610" y="103480"/>
                  </a:lnTo>
                  <a:lnTo>
                    <a:pt x="0" y="134785"/>
                  </a:lnTo>
                  <a:lnTo>
                    <a:pt x="134112" y="262420"/>
                  </a:lnTo>
                  <a:lnTo>
                    <a:pt x="173595" y="235933"/>
                  </a:lnTo>
                  <a:lnTo>
                    <a:pt x="215471" y="215472"/>
                  </a:lnTo>
                  <a:lnTo>
                    <a:pt x="259038" y="201098"/>
                  </a:lnTo>
                  <a:lnTo>
                    <a:pt x="303593" y="192872"/>
                  </a:lnTo>
                  <a:lnTo>
                    <a:pt x="348434" y="190855"/>
                  </a:lnTo>
                  <a:lnTo>
                    <a:pt x="392858" y="195108"/>
                  </a:lnTo>
                  <a:lnTo>
                    <a:pt x="436163" y="205693"/>
                  </a:lnTo>
                  <a:lnTo>
                    <a:pt x="477647" y="222669"/>
                  </a:lnTo>
                  <a:lnTo>
                    <a:pt x="430911" y="271818"/>
                  </a:lnTo>
                  <a:lnTo>
                    <a:pt x="662813" y="259753"/>
                  </a:lnTo>
                  <a:lnTo>
                    <a:pt x="668909" y="21628"/>
                  </a:lnTo>
                  <a:lnTo>
                    <a:pt x="616076" y="77000"/>
                  </a:lnTo>
                  <a:lnTo>
                    <a:pt x="575015" y="53293"/>
                  </a:lnTo>
                  <a:lnTo>
                    <a:pt x="532218" y="33968"/>
                  </a:lnTo>
                  <a:lnTo>
                    <a:pt x="488005" y="19002"/>
                  </a:lnTo>
                  <a:lnTo>
                    <a:pt x="442698" y="8369"/>
                  </a:lnTo>
                  <a:lnTo>
                    <a:pt x="396618" y="2043"/>
                  </a:lnTo>
                  <a:lnTo>
                    <a:pt x="350084" y="0"/>
                  </a:lnTo>
                  <a:close/>
                </a:path>
              </a:pathLst>
            </a:custGeom>
            <a:solidFill>
              <a:srgbClr val="8E8E8E"/>
            </a:solidFill>
          </p:spPr>
          <p:txBody>
            <a:bodyPr wrap="square" lIns="0" tIns="0" rIns="0" bIns="0" rtlCol="0"/>
            <a:lstStyle/>
            <a:p>
              <a:endParaRPr dirty="0"/>
            </a:p>
          </p:txBody>
        </p:sp>
        <p:sp>
          <p:nvSpPr>
            <p:cNvPr id="100" name="object 125"/>
            <p:cNvSpPr/>
            <p:nvPr/>
          </p:nvSpPr>
          <p:spPr>
            <a:xfrm>
              <a:off x="4244340" y="1669757"/>
              <a:ext cx="669290" cy="272415"/>
            </a:xfrm>
            <a:custGeom>
              <a:avLst/>
              <a:gdLst/>
              <a:ahLst/>
              <a:cxnLst/>
              <a:rect l="l" t="t" r="r" b="b"/>
              <a:pathLst>
                <a:path w="669289" h="272414">
                  <a:moveTo>
                    <a:pt x="668909" y="21628"/>
                  </a:moveTo>
                  <a:lnTo>
                    <a:pt x="616076" y="77000"/>
                  </a:lnTo>
                  <a:lnTo>
                    <a:pt x="575015" y="53293"/>
                  </a:lnTo>
                  <a:lnTo>
                    <a:pt x="532218" y="33968"/>
                  </a:lnTo>
                  <a:lnTo>
                    <a:pt x="488005" y="19002"/>
                  </a:lnTo>
                  <a:lnTo>
                    <a:pt x="442698" y="8369"/>
                  </a:lnTo>
                  <a:lnTo>
                    <a:pt x="396618" y="2043"/>
                  </a:lnTo>
                  <a:lnTo>
                    <a:pt x="350084" y="0"/>
                  </a:lnTo>
                  <a:lnTo>
                    <a:pt x="303418" y="2213"/>
                  </a:lnTo>
                  <a:lnTo>
                    <a:pt x="256941" y="8659"/>
                  </a:lnTo>
                  <a:lnTo>
                    <a:pt x="210973" y="19311"/>
                  </a:lnTo>
                  <a:lnTo>
                    <a:pt x="165836" y="34144"/>
                  </a:lnTo>
                  <a:lnTo>
                    <a:pt x="121849" y="53134"/>
                  </a:lnTo>
                  <a:lnTo>
                    <a:pt x="79333" y="76254"/>
                  </a:lnTo>
                  <a:lnTo>
                    <a:pt x="38610" y="103480"/>
                  </a:lnTo>
                  <a:lnTo>
                    <a:pt x="0" y="134785"/>
                  </a:lnTo>
                  <a:lnTo>
                    <a:pt x="134112" y="262420"/>
                  </a:lnTo>
                  <a:lnTo>
                    <a:pt x="173595" y="235933"/>
                  </a:lnTo>
                  <a:lnTo>
                    <a:pt x="215471" y="215472"/>
                  </a:lnTo>
                  <a:lnTo>
                    <a:pt x="259038" y="201098"/>
                  </a:lnTo>
                  <a:lnTo>
                    <a:pt x="303593" y="192872"/>
                  </a:lnTo>
                  <a:lnTo>
                    <a:pt x="348434" y="190855"/>
                  </a:lnTo>
                  <a:lnTo>
                    <a:pt x="392858" y="195108"/>
                  </a:lnTo>
                  <a:lnTo>
                    <a:pt x="436163" y="205693"/>
                  </a:lnTo>
                  <a:lnTo>
                    <a:pt x="477647" y="222669"/>
                  </a:lnTo>
                  <a:lnTo>
                    <a:pt x="430911" y="271818"/>
                  </a:lnTo>
                  <a:lnTo>
                    <a:pt x="662813" y="259753"/>
                  </a:lnTo>
                  <a:lnTo>
                    <a:pt x="668909" y="21628"/>
                  </a:lnTo>
                  <a:close/>
                </a:path>
              </a:pathLst>
            </a:custGeom>
            <a:ln w="9525">
              <a:solidFill>
                <a:srgbClr val="A4B7C5"/>
              </a:solidFill>
            </a:ln>
          </p:spPr>
          <p:txBody>
            <a:bodyPr wrap="square" lIns="0" tIns="0" rIns="0" bIns="0" rtlCol="0"/>
            <a:lstStyle/>
            <a:p>
              <a:endParaRPr dirty="0"/>
            </a:p>
          </p:txBody>
        </p:sp>
      </p:grpSp>
      <p:grpSp>
        <p:nvGrpSpPr>
          <p:cNvPr id="101" name="object 126"/>
          <p:cNvGrpSpPr/>
          <p:nvPr/>
        </p:nvGrpSpPr>
        <p:grpSpPr>
          <a:xfrm>
            <a:off x="4693995" y="1148007"/>
            <a:ext cx="669290" cy="272415"/>
            <a:chOff x="5809234" y="1669757"/>
            <a:chExt cx="669290" cy="272415"/>
          </a:xfrm>
        </p:grpSpPr>
        <p:sp>
          <p:nvSpPr>
            <p:cNvPr id="102" name="object 127"/>
            <p:cNvSpPr/>
            <p:nvPr/>
          </p:nvSpPr>
          <p:spPr>
            <a:xfrm>
              <a:off x="5809234" y="1669757"/>
              <a:ext cx="669290" cy="272415"/>
            </a:xfrm>
            <a:custGeom>
              <a:avLst/>
              <a:gdLst/>
              <a:ahLst/>
              <a:cxnLst/>
              <a:rect l="l" t="t" r="r" b="b"/>
              <a:pathLst>
                <a:path w="669289" h="272414">
                  <a:moveTo>
                    <a:pt x="350084" y="0"/>
                  </a:moveTo>
                  <a:lnTo>
                    <a:pt x="303418" y="2213"/>
                  </a:lnTo>
                  <a:lnTo>
                    <a:pt x="256941" y="8659"/>
                  </a:lnTo>
                  <a:lnTo>
                    <a:pt x="210973" y="19311"/>
                  </a:lnTo>
                  <a:lnTo>
                    <a:pt x="165836" y="34144"/>
                  </a:lnTo>
                  <a:lnTo>
                    <a:pt x="121849" y="53134"/>
                  </a:lnTo>
                  <a:lnTo>
                    <a:pt x="79333" y="76254"/>
                  </a:lnTo>
                  <a:lnTo>
                    <a:pt x="38610" y="103480"/>
                  </a:lnTo>
                  <a:lnTo>
                    <a:pt x="0" y="134785"/>
                  </a:lnTo>
                  <a:lnTo>
                    <a:pt x="134112" y="262420"/>
                  </a:lnTo>
                  <a:lnTo>
                    <a:pt x="173589" y="235933"/>
                  </a:lnTo>
                  <a:lnTo>
                    <a:pt x="215453" y="215472"/>
                  </a:lnTo>
                  <a:lnTo>
                    <a:pt x="259004" y="201098"/>
                  </a:lnTo>
                  <a:lnTo>
                    <a:pt x="303545" y="192872"/>
                  </a:lnTo>
                  <a:lnTo>
                    <a:pt x="348378" y="190855"/>
                  </a:lnTo>
                  <a:lnTo>
                    <a:pt x="392805" y="195108"/>
                  </a:lnTo>
                  <a:lnTo>
                    <a:pt x="436127" y="205693"/>
                  </a:lnTo>
                  <a:lnTo>
                    <a:pt x="477646" y="222669"/>
                  </a:lnTo>
                  <a:lnTo>
                    <a:pt x="430911" y="271818"/>
                  </a:lnTo>
                  <a:lnTo>
                    <a:pt x="662813" y="259753"/>
                  </a:lnTo>
                  <a:lnTo>
                    <a:pt x="668781" y="21628"/>
                  </a:lnTo>
                  <a:lnTo>
                    <a:pt x="616076" y="77000"/>
                  </a:lnTo>
                  <a:lnTo>
                    <a:pt x="575015" y="53293"/>
                  </a:lnTo>
                  <a:lnTo>
                    <a:pt x="532218" y="33968"/>
                  </a:lnTo>
                  <a:lnTo>
                    <a:pt x="488005" y="19002"/>
                  </a:lnTo>
                  <a:lnTo>
                    <a:pt x="442698" y="8369"/>
                  </a:lnTo>
                  <a:lnTo>
                    <a:pt x="396618" y="2043"/>
                  </a:lnTo>
                  <a:lnTo>
                    <a:pt x="350084" y="0"/>
                  </a:lnTo>
                  <a:close/>
                </a:path>
              </a:pathLst>
            </a:custGeom>
            <a:solidFill>
              <a:srgbClr val="8E8E8E"/>
            </a:solidFill>
          </p:spPr>
          <p:txBody>
            <a:bodyPr wrap="square" lIns="0" tIns="0" rIns="0" bIns="0" rtlCol="0"/>
            <a:lstStyle/>
            <a:p>
              <a:endParaRPr dirty="0"/>
            </a:p>
          </p:txBody>
        </p:sp>
        <p:sp>
          <p:nvSpPr>
            <p:cNvPr id="103" name="object 128"/>
            <p:cNvSpPr/>
            <p:nvPr/>
          </p:nvSpPr>
          <p:spPr>
            <a:xfrm>
              <a:off x="5809234" y="1669757"/>
              <a:ext cx="669290" cy="272415"/>
            </a:xfrm>
            <a:custGeom>
              <a:avLst/>
              <a:gdLst/>
              <a:ahLst/>
              <a:cxnLst/>
              <a:rect l="l" t="t" r="r" b="b"/>
              <a:pathLst>
                <a:path w="669289" h="272414">
                  <a:moveTo>
                    <a:pt x="668781" y="21628"/>
                  </a:moveTo>
                  <a:lnTo>
                    <a:pt x="616076" y="77000"/>
                  </a:lnTo>
                  <a:lnTo>
                    <a:pt x="575015" y="53293"/>
                  </a:lnTo>
                  <a:lnTo>
                    <a:pt x="532218" y="33968"/>
                  </a:lnTo>
                  <a:lnTo>
                    <a:pt x="488005" y="19002"/>
                  </a:lnTo>
                  <a:lnTo>
                    <a:pt x="442698" y="8369"/>
                  </a:lnTo>
                  <a:lnTo>
                    <a:pt x="396618" y="2043"/>
                  </a:lnTo>
                  <a:lnTo>
                    <a:pt x="350084" y="0"/>
                  </a:lnTo>
                  <a:lnTo>
                    <a:pt x="303418" y="2213"/>
                  </a:lnTo>
                  <a:lnTo>
                    <a:pt x="256941" y="8659"/>
                  </a:lnTo>
                  <a:lnTo>
                    <a:pt x="210973" y="19311"/>
                  </a:lnTo>
                  <a:lnTo>
                    <a:pt x="165836" y="34144"/>
                  </a:lnTo>
                  <a:lnTo>
                    <a:pt x="121849" y="53134"/>
                  </a:lnTo>
                  <a:lnTo>
                    <a:pt x="79333" y="76254"/>
                  </a:lnTo>
                  <a:lnTo>
                    <a:pt x="38610" y="103480"/>
                  </a:lnTo>
                  <a:lnTo>
                    <a:pt x="0" y="134785"/>
                  </a:lnTo>
                  <a:lnTo>
                    <a:pt x="134112" y="262420"/>
                  </a:lnTo>
                  <a:lnTo>
                    <a:pt x="173589" y="235933"/>
                  </a:lnTo>
                  <a:lnTo>
                    <a:pt x="215453" y="215472"/>
                  </a:lnTo>
                  <a:lnTo>
                    <a:pt x="259004" y="201098"/>
                  </a:lnTo>
                  <a:lnTo>
                    <a:pt x="303545" y="192872"/>
                  </a:lnTo>
                  <a:lnTo>
                    <a:pt x="348378" y="190855"/>
                  </a:lnTo>
                  <a:lnTo>
                    <a:pt x="392805" y="195108"/>
                  </a:lnTo>
                  <a:lnTo>
                    <a:pt x="436127" y="205693"/>
                  </a:lnTo>
                  <a:lnTo>
                    <a:pt x="477646" y="222669"/>
                  </a:lnTo>
                  <a:lnTo>
                    <a:pt x="430911" y="271818"/>
                  </a:lnTo>
                  <a:lnTo>
                    <a:pt x="662813" y="259753"/>
                  </a:lnTo>
                  <a:lnTo>
                    <a:pt x="668781" y="21628"/>
                  </a:lnTo>
                  <a:close/>
                </a:path>
              </a:pathLst>
            </a:custGeom>
            <a:ln w="9525">
              <a:solidFill>
                <a:srgbClr val="A4B7C5"/>
              </a:solidFill>
            </a:ln>
          </p:spPr>
          <p:txBody>
            <a:bodyPr wrap="square" lIns="0" tIns="0" rIns="0" bIns="0" rtlCol="0"/>
            <a:lstStyle/>
            <a:p>
              <a:endParaRPr dirty="0"/>
            </a:p>
          </p:txBody>
        </p:sp>
      </p:grpSp>
      <p:grpSp>
        <p:nvGrpSpPr>
          <p:cNvPr id="104" name="object 129"/>
          <p:cNvGrpSpPr/>
          <p:nvPr/>
        </p:nvGrpSpPr>
        <p:grpSpPr>
          <a:xfrm>
            <a:off x="7340389" y="1127273"/>
            <a:ext cx="678815" cy="281940"/>
            <a:chOff x="7315136" y="1664994"/>
            <a:chExt cx="678815" cy="281940"/>
          </a:xfrm>
        </p:grpSpPr>
        <p:sp>
          <p:nvSpPr>
            <p:cNvPr id="105" name="object 130"/>
            <p:cNvSpPr/>
            <p:nvPr/>
          </p:nvSpPr>
          <p:spPr>
            <a:xfrm>
              <a:off x="7319898" y="1669757"/>
              <a:ext cx="669290" cy="272415"/>
            </a:xfrm>
            <a:custGeom>
              <a:avLst/>
              <a:gdLst/>
              <a:ahLst/>
              <a:cxnLst/>
              <a:rect l="l" t="t" r="r" b="b"/>
              <a:pathLst>
                <a:path w="669290" h="272414">
                  <a:moveTo>
                    <a:pt x="350108" y="0"/>
                  </a:moveTo>
                  <a:lnTo>
                    <a:pt x="303434" y="2213"/>
                  </a:lnTo>
                  <a:lnTo>
                    <a:pt x="256951" y="8659"/>
                  </a:lnTo>
                  <a:lnTo>
                    <a:pt x="210979" y="19311"/>
                  </a:lnTo>
                  <a:lnTo>
                    <a:pt x="165839" y="34144"/>
                  </a:lnTo>
                  <a:lnTo>
                    <a:pt x="121850" y="53134"/>
                  </a:lnTo>
                  <a:lnTo>
                    <a:pt x="79333" y="76254"/>
                  </a:lnTo>
                  <a:lnTo>
                    <a:pt x="38610" y="103480"/>
                  </a:lnTo>
                  <a:lnTo>
                    <a:pt x="0" y="134785"/>
                  </a:lnTo>
                  <a:lnTo>
                    <a:pt x="134111" y="262420"/>
                  </a:lnTo>
                  <a:lnTo>
                    <a:pt x="173595" y="235933"/>
                  </a:lnTo>
                  <a:lnTo>
                    <a:pt x="215473" y="215472"/>
                  </a:lnTo>
                  <a:lnTo>
                    <a:pt x="259045" y="201098"/>
                  </a:lnTo>
                  <a:lnTo>
                    <a:pt x="303609" y="192872"/>
                  </a:lnTo>
                  <a:lnTo>
                    <a:pt x="348465" y="190855"/>
                  </a:lnTo>
                  <a:lnTo>
                    <a:pt x="392912" y="195108"/>
                  </a:lnTo>
                  <a:lnTo>
                    <a:pt x="436248" y="205693"/>
                  </a:lnTo>
                  <a:lnTo>
                    <a:pt x="477774" y="222669"/>
                  </a:lnTo>
                  <a:lnTo>
                    <a:pt x="430910" y="271818"/>
                  </a:lnTo>
                  <a:lnTo>
                    <a:pt x="662940" y="259753"/>
                  </a:lnTo>
                  <a:lnTo>
                    <a:pt x="668908" y="21628"/>
                  </a:lnTo>
                  <a:lnTo>
                    <a:pt x="616203" y="77000"/>
                  </a:lnTo>
                  <a:lnTo>
                    <a:pt x="575117" y="53293"/>
                  </a:lnTo>
                  <a:lnTo>
                    <a:pt x="532298" y="33968"/>
                  </a:lnTo>
                  <a:lnTo>
                    <a:pt x="488067" y="19002"/>
                  </a:lnTo>
                  <a:lnTo>
                    <a:pt x="442744" y="8369"/>
                  </a:lnTo>
                  <a:lnTo>
                    <a:pt x="396651" y="2043"/>
                  </a:lnTo>
                  <a:lnTo>
                    <a:pt x="350108" y="0"/>
                  </a:lnTo>
                  <a:close/>
                </a:path>
              </a:pathLst>
            </a:custGeom>
            <a:solidFill>
              <a:srgbClr val="8E8E8E"/>
            </a:solidFill>
          </p:spPr>
          <p:txBody>
            <a:bodyPr wrap="square" lIns="0" tIns="0" rIns="0" bIns="0" rtlCol="0"/>
            <a:lstStyle/>
            <a:p>
              <a:endParaRPr dirty="0"/>
            </a:p>
          </p:txBody>
        </p:sp>
        <p:sp>
          <p:nvSpPr>
            <p:cNvPr id="106" name="object 131"/>
            <p:cNvSpPr/>
            <p:nvPr/>
          </p:nvSpPr>
          <p:spPr>
            <a:xfrm>
              <a:off x="7319898" y="1669757"/>
              <a:ext cx="669290" cy="272415"/>
            </a:xfrm>
            <a:custGeom>
              <a:avLst/>
              <a:gdLst/>
              <a:ahLst/>
              <a:cxnLst/>
              <a:rect l="l" t="t" r="r" b="b"/>
              <a:pathLst>
                <a:path w="669290" h="272414">
                  <a:moveTo>
                    <a:pt x="668908" y="21628"/>
                  </a:moveTo>
                  <a:lnTo>
                    <a:pt x="616203" y="77000"/>
                  </a:lnTo>
                  <a:lnTo>
                    <a:pt x="575117" y="53293"/>
                  </a:lnTo>
                  <a:lnTo>
                    <a:pt x="532298" y="33968"/>
                  </a:lnTo>
                  <a:lnTo>
                    <a:pt x="488067" y="19002"/>
                  </a:lnTo>
                  <a:lnTo>
                    <a:pt x="442744" y="8369"/>
                  </a:lnTo>
                  <a:lnTo>
                    <a:pt x="396651" y="2043"/>
                  </a:lnTo>
                  <a:lnTo>
                    <a:pt x="350108" y="0"/>
                  </a:lnTo>
                  <a:lnTo>
                    <a:pt x="303434" y="2213"/>
                  </a:lnTo>
                  <a:lnTo>
                    <a:pt x="256951" y="8659"/>
                  </a:lnTo>
                  <a:lnTo>
                    <a:pt x="210979" y="19311"/>
                  </a:lnTo>
                  <a:lnTo>
                    <a:pt x="165839" y="34144"/>
                  </a:lnTo>
                  <a:lnTo>
                    <a:pt x="121850" y="53134"/>
                  </a:lnTo>
                  <a:lnTo>
                    <a:pt x="79333" y="76254"/>
                  </a:lnTo>
                  <a:lnTo>
                    <a:pt x="38610" y="103480"/>
                  </a:lnTo>
                  <a:lnTo>
                    <a:pt x="0" y="134785"/>
                  </a:lnTo>
                  <a:lnTo>
                    <a:pt x="134111" y="262420"/>
                  </a:lnTo>
                  <a:lnTo>
                    <a:pt x="173595" y="235933"/>
                  </a:lnTo>
                  <a:lnTo>
                    <a:pt x="215473" y="215472"/>
                  </a:lnTo>
                  <a:lnTo>
                    <a:pt x="259045" y="201098"/>
                  </a:lnTo>
                  <a:lnTo>
                    <a:pt x="303609" y="192872"/>
                  </a:lnTo>
                  <a:lnTo>
                    <a:pt x="348465" y="190855"/>
                  </a:lnTo>
                  <a:lnTo>
                    <a:pt x="392912" y="195108"/>
                  </a:lnTo>
                  <a:lnTo>
                    <a:pt x="436248" y="205693"/>
                  </a:lnTo>
                  <a:lnTo>
                    <a:pt x="477774" y="222669"/>
                  </a:lnTo>
                  <a:lnTo>
                    <a:pt x="430910" y="271818"/>
                  </a:lnTo>
                  <a:lnTo>
                    <a:pt x="662940" y="259753"/>
                  </a:lnTo>
                  <a:lnTo>
                    <a:pt x="668908" y="21628"/>
                  </a:lnTo>
                  <a:close/>
                </a:path>
              </a:pathLst>
            </a:custGeom>
            <a:ln w="9525">
              <a:solidFill>
                <a:srgbClr val="A4B7C5"/>
              </a:solidFill>
            </a:ln>
          </p:spPr>
          <p:txBody>
            <a:bodyPr wrap="square" lIns="0" tIns="0" rIns="0" bIns="0" rtlCol="0"/>
            <a:lstStyle/>
            <a:p>
              <a:endParaRPr dirty="0"/>
            </a:p>
          </p:txBody>
        </p:sp>
      </p:grpSp>
      <p:sp>
        <p:nvSpPr>
          <p:cNvPr id="107" name="object 49"/>
          <p:cNvSpPr/>
          <p:nvPr/>
        </p:nvSpPr>
        <p:spPr>
          <a:xfrm>
            <a:off x="6628776" y="1456529"/>
            <a:ext cx="1051021" cy="358140"/>
          </a:xfrm>
          <a:custGeom>
            <a:avLst/>
            <a:gdLst/>
            <a:ahLst/>
            <a:cxnLst/>
            <a:rect l="l" t="t" r="r" b="b"/>
            <a:pathLst>
              <a:path w="1443354" h="358139">
                <a:moveTo>
                  <a:pt x="1407414" y="0"/>
                </a:moveTo>
                <a:lnTo>
                  <a:pt x="35813" y="0"/>
                </a:lnTo>
                <a:lnTo>
                  <a:pt x="21859" y="2809"/>
                </a:lnTo>
                <a:lnTo>
                  <a:pt x="10477" y="10477"/>
                </a:lnTo>
                <a:lnTo>
                  <a:pt x="2809" y="21859"/>
                </a:lnTo>
                <a:lnTo>
                  <a:pt x="0" y="35813"/>
                </a:lnTo>
                <a:lnTo>
                  <a:pt x="0" y="322325"/>
                </a:lnTo>
                <a:lnTo>
                  <a:pt x="2809" y="336280"/>
                </a:lnTo>
                <a:lnTo>
                  <a:pt x="10477" y="347662"/>
                </a:lnTo>
                <a:lnTo>
                  <a:pt x="21859" y="355330"/>
                </a:lnTo>
                <a:lnTo>
                  <a:pt x="35813" y="358139"/>
                </a:lnTo>
                <a:lnTo>
                  <a:pt x="1407414" y="358139"/>
                </a:lnTo>
                <a:lnTo>
                  <a:pt x="1421368" y="355330"/>
                </a:lnTo>
                <a:lnTo>
                  <a:pt x="1432750" y="347662"/>
                </a:lnTo>
                <a:lnTo>
                  <a:pt x="1440418" y="336280"/>
                </a:lnTo>
                <a:lnTo>
                  <a:pt x="1443228" y="322325"/>
                </a:lnTo>
                <a:lnTo>
                  <a:pt x="1443228" y="35813"/>
                </a:lnTo>
                <a:lnTo>
                  <a:pt x="1440418" y="21859"/>
                </a:lnTo>
                <a:lnTo>
                  <a:pt x="1432750" y="10477"/>
                </a:lnTo>
                <a:lnTo>
                  <a:pt x="1421368" y="2809"/>
                </a:lnTo>
                <a:lnTo>
                  <a:pt x="1407414" y="0"/>
                </a:lnTo>
                <a:close/>
              </a:path>
            </a:pathLst>
          </a:custGeom>
          <a:solidFill>
            <a:srgbClr val="007EDF"/>
          </a:solidFill>
        </p:spPr>
        <p:txBody>
          <a:bodyPr wrap="square" lIns="0" tIns="0" rIns="0" bIns="0" rtlCol="0"/>
          <a:lstStyle/>
          <a:p>
            <a:endParaRPr dirty="0"/>
          </a:p>
        </p:txBody>
      </p:sp>
      <p:sp>
        <p:nvSpPr>
          <p:cNvPr id="108" name="object 50"/>
          <p:cNvSpPr txBox="1"/>
          <p:nvPr/>
        </p:nvSpPr>
        <p:spPr>
          <a:xfrm>
            <a:off x="6709393" y="1485259"/>
            <a:ext cx="885429" cy="302647"/>
          </a:xfrm>
          <a:prstGeom prst="rect">
            <a:avLst/>
          </a:prstGeom>
        </p:spPr>
        <p:txBody>
          <a:bodyPr vert="horz" wrap="square" lIns="0" tIns="12700" rIns="0" bIns="0" rtlCol="0">
            <a:spAutoFit/>
          </a:bodyPr>
          <a:lstStyle/>
          <a:p>
            <a:pPr marL="12700">
              <a:lnSpc>
                <a:spcPct val="100000"/>
              </a:lnSpc>
              <a:spcBef>
                <a:spcPts val="100"/>
              </a:spcBef>
            </a:pPr>
            <a:r>
              <a:rPr lang="en-US" sz="900" b="1" spc="-10" dirty="0" smtClean="0">
                <a:solidFill>
                  <a:srgbClr val="FFFFFF"/>
                </a:solidFill>
                <a:latin typeface="Arial" panose="020B0604020202020204" pitchFamily="34" charset="0"/>
                <a:cs typeface="Arial" panose="020B0604020202020204" pitchFamily="34" charset="0"/>
              </a:rPr>
              <a:t>Model </a:t>
            </a:r>
          </a:p>
          <a:p>
            <a:pPr marL="12700">
              <a:lnSpc>
                <a:spcPct val="100000"/>
              </a:lnSpc>
              <a:spcBef>
                <a:spcPts val="100"/>
              </a:spcBef>
            </a:pPr>
            <a:r>
              <a:rPr lang="en-US" sz="900" b="1" spc="-10" dirty="0" smtClean="0">
                <a:solidFill>
                  <a:srgbClr val="FFFFFF"/>
                </a:solidFill>
                <a:latin typeface="Arial" panose="020B0604020202020204" pitchFamily="34" charset="0"/>
                <a:cs typeface="Arial" panose="020B0604020202020204" pitchFamily="34" charset="0"/>
              </a:rPr>
              <a:t>Building</a:t>
            </a:r>
            <a:endParaRPr sz="900" dirty="0">
              <a:latin typeface="Arial" panose="020B0604020202020204" pitchFamily="34" charset="0"/>
              <a:cs typeface="Arial" panose="020B0604020202020204" pitchFamily="34" charset="0"/>
            </a:endParaRPr>
          </a:p>
        </p:txBody>
      </p:sp>
      <p:grpSp>
        <p:nvGrpSpPr>
          <p:cNvPr id="109" name="object 51"/>
          <p:cNvGrpSpPr/>
          <p:nvPr/>
        </p:nvGrpSpPr>
        <p:grpSpPr>
          <a:xfrm>
            <a:off x="6645049" y="1839814"/>
            <a:ext cx="1023289" cy="359283"/>
            <a:chOff x="3248405" y="2392679"/>
            <a:chExt cx="1135380" cy="359283"/>
          </a:xfrm>
        </p:grpSpPr>
        <p:sp>
          <p:nvSpPr>
            <p:cNvPr id="110" name="object 52"/>
            <p:cNvSpPr/>
            <p:nvPr/>
          </p:nvSpPr>
          <p:spPr>
            <a:xfrm>
              <a:off x="3790187" y="2392679"/>
              <a:ext cx="50800" cy="48895"/>
            </a:xfrm>
            <a:custGeom>
              <a:avLst/>
              <a:gdLst/>
              <a:ahLst/>
              <a:cxnLst/>
              <a:rect l="l" t="t" r="r" b="b"/>
              <a:pathLst>
                <a:path w="50800" h="48894">
                  <a:moveTo>
                    <a:pt x="41910" y="0"/>
                  </a:moveTo>
                  <a:lnTo>
                    <a:pt x="8382" y="0"/>
                  </a:lnTo>
                  <a:lnTo>
                    <a:pt x="8382" y="24383"/>
                  </a:lnTo>
                  <a:lnTo>
                    <a:pt x="0" y="24383"/>
                  </a:lnTo>
                  <a:lnTo>
                    <a:pt x="25146" y="48768"/>
                  </a:lnTo>
                  <a:lnTo>
                    <a:pt x="50291" y="24383"/>
                  </a:lnTo>
                  <a:lnTo>
                    <a:pt x="41910" y="24383"/>
                  </a:lnTo>
                  <a:lnTo>
                    <a:pt x="41910" y="0"/>
                  </a:lnTo>
                  <a:close/>
                </a:path>
              </a:pathLst>
            </a:custGeom>
            <a:solidFill>
              <a:srgbClr val="AAC0EC"/>
            </a:solidFill>
          </p:spPr>
          <p:txBody>
            <a:bodyPr wrap="square" lIns="0" tIns="0" rIns="0" bIns="0" rtlCol="0"/>
            <a:lstStyle/>
            <a:p>
              <a:endParaRPr dirty="0"/>
            </a:p>
          </p:txBody>
        </p:sp>
        <p:sp>
          <p:nvSpPr>
            <p:cNvPr id="111" name="object 53"/>
            <p:cNvSpPr/>
            <p:nvPr/>
          </p:nvSpPr>
          <p:spPr>
            <a:xfrm>
              <a:off x="3248405" y="2468117"/>
              <a:ext cx="1135380" cy="283845"/>
            </a:xfrm>
            <a:custGeom>
              <a:avLst/>
              <a:gdLst/>
              <a:ahLst/>
              <a:cxnLst/>
              <a:rect l="l" t="t" r="r" b="b"/>
              <a:pathLst>
                <a:path w="1135379" h="283844">
                  <a:moveTo>
                    <a:pt x="1107058" y="0"/>
                  </a:moveTo>
                  <a:lnTo>
                    <a:pt x="28320" y="0"/>
                  </a:lnTo>
                  <a:lnTo>
                    <a:pt x="17305" y="2228"/>
                  </a:lnTo>
                  <a:lnTo>
                    <a:pt x="8302" y="8302"/>
                  </a:lnTo>
                  <a:lnTo>
                    <a:pt x="2228" y="17305"/>
                  </a:lnTo>
                  <a:lnTo>
                    <a:pt x="0" y="28320"/>
                  </a:lnTo>
                  <a:lnTo>
                    <a:pt x="0" y="255143"/>
                  </a:lnTo>
                  <a:lnTo>
                    <a:pt x="2228" y="266158"/>
                  </a:lnTo>
                  <a:lnTo>
                    <a:pt x="8302" y="275161"/>
                  </a:lnTo>
                  <a:lnTo>
                    <a:pt x="17305" y="281235"/>
                  </a:lnTo>
                  <a:lnTo>
                    <a:pt x="28320" y="283463"/>
                  </a:lnTo>
                  <a:lnTo>
                    <a:pt x="1107058" y="283463"/>
                  </a:lnTo>
                  <a:lnTo>
                    <a:pt x="1118074" y="281235"/>
                  </a:lnTo>
                  <a:lnTo>
                    <a:pt x="1127077" y="275161"/>
                  </a:lnTo>
                  <a:lnTo>
                    <a:pt x="1133151" y="266158"/>
                  </a:lnTo>
                  <a:lnTo>
                    <a:pt x="1135380" y="255143"/>
                  </a:lnTo>
                  <a:lnTo>
                    <a:pt x="1135380" y="28320"/>
                  </a:lnTo>
                  <a:lnTo>
                    <a:pt x="1133151" y="17305"/>
                  </a:lnTo>
                  <a:lnTo>
                    <a:pt x="1127077" y="8302"/>
                  </a:lnTo>
                  <a:lnTo>
                    <a:pt x="1118074" y="2228"/>
                  </a:lnTo>
                  <a:lnTo>
                    <a:pt x="1107058" y="0"/>
                  </a:lnTo>
                  <a:close/>
                </a:path>
              </a:pathLst>
            </a:custGeom>
            <a:solidFill>
              <a:srgbClr val="CAD7F3">
                <a:alpha val="90194"/>
              </a:srgbClr>
            </a:solidFill>
          </p:spPr>
          <p:txBody>
            <a:bodyPr wrap="square" lIns="0" tIns="0" rIns="0" bIns="0" rtlCol="0"/>
            <a:lstStyle/>
            <a:p>
              <a:endParaRPr dirty="0"/>
            </a:p>
          </p:txBody>
        </p:sp>
        <p:sp>
          <p:nvSpPr>
            <p:cNvPr id="112" name="object 54"/>
            <p:cNvSpPr/>
            <p:nvPr/>
          </p:nvSpPr>
          <p:spPr>
            <a:xfrm>
              <a:off x="3248405" y="2468117"/>
              <a:ext cx="1135380" cy="283845"/>
            </a:xfrm>
            <a:custGeom>
              <a:avLst/>
              <a:gdLst/>
              <a:ahLst/>
              <a:cxnLst/>
              <a:rect l="l" t="t" r="r" b="b"/>
              <a:pathLst>
                <a:path w="1135379" h="283844">
                  <a:moveTo>
                    <a:pt x="0" y="28320"/>
                  </a:moveTo>
                  <a:lnTo>
                    <a:pt x="2228" y="17305"/>
                  </a:lnTo>
                  <a:lnTo>
                    <a:pt x="8302" y="8302"/>
                  </a:lnTo>
                  <a:lnTo>
                    <a:pt x="17305" y="2228"/>
                  </a:lnTo>
                  <a:lnTo>
                    <a:pt x="28320" y="0"/>
                  </a:lnTo>
                  <a:lnTo>
                    <a:pt x="1107058" y="0"/>
                  </a:lnTo>
                  <a:lnTo>
                    <a:pt x="1118074" y="2228"/>
                  </a:lnTo>
                  <a:lnTo>
                    <a:pt x="1127077" y="8302"/>
                  </a:lnTo>
                  <a:lnTo>
                    <a:pt x="1133151" y="17305"/>
                  </a:lnTo>
                  <a:lnTo>
                    <a:pt x="1135380" y="28320"/>
                  </a:lnTo>
                  <a:lnTo>
                    <a:pt x="1135380" y="255143"/>
                  </a:lnTo>
                  <a:lnTo>
                    <a:pt x="1133151" y="266158"/>
                  </a:lnTo>
                  <a:lnTo>
                    <a:pt x="1127077" y="275161"/>
                  </a:lnTo>
                  <a:lnTo>
                    <a:pt x="1118074" y="281235"/>
                  </a:lnTo>
                  <a:lnTo>
                    <a:pt x="1107058" y="283463"/>
                  </a:lnTo>
                  <a:lnTo>
                    <a:pt x="28320" y="283463"/>
                  </a:lnTo>
                  <a:lnTo>
                    <a:pt x="17305" y="281235"/>
                  </a:lnTo>
                  <a:lnTo>
                    <a:pt x="8302" y="275161"/>
                  </a:lnTo>
                  <a:lnTo>
                    <a:pt x="2228" y="266158"/>
                  </a:lnTo>
                  <a:lnTo>
                    <a:pt x="0" y="255143"/>
                  </a:lnTo>
                  <a:lnTo>
                    <a:pt x="0" y="28320"/>
                  </a:lnTo>
                  <a:close/>
                </a:path>
              </a:pathLst>
            </a:custGeom>
            <a:ln w="25400">
              <a:solidFill>
                <a:srgbClr val="CAD7F3"/>
              </a:solidFill>
            </a:ln>
          </p:spPr>
          <p:txBody>
            <a:bodyPr wrap="square" lIns="0" tIns="0" rIns="0" bIns="0" rtlCol="0"/>
            <a:lstStyle/>
            <a:p>
              <a:endParaRPr dirty="0"/>
            </a:p>
          </p:txBody>
        </p:sp>
      </p:grpSp>
      <p:sp>
        <p:nvSpPr>
          <p:cNvPr id="113" name="object 55"/>
          <p:cNvSpPr txBox="1"/>
          <p:nvPr/>
        </p:nvSpPr>
        <p:spPr>
          <a:xfrm>
            <a:off x="6910479" y="1973165"/>
            <a:ext cx="602615" cy="135935"/>
          </a:xfrm>
          <a:prstGeom prst="rect">
            <a:avLst/>
          </a:prstGeom>
        </p:spPr>
        <p:txBody>
          <a:bodyPr vert="horz" wrap="square" lIns="0" tIns="12700" rIns="0" bIns="0" rtlCol="0">
            <a:spAutoFit/>
          </a:bodyPr>
          <a:lstStyle/>
          <a:p>
            <a:pPr marL="12700">
              <a:lnSpc>
                <a:spcPct val="100000"/>
              </a:lnSpc>
              <a:spcBef>
                <a:spcPts val="100"/>
              </a:spcBef>
            </a:pPr>
            <a:r>
              <a:rPr lang="en-US" sz="800" dirty="0" smtClean="0">
                <a:solidFill>
                  <a:srgbClr val="434343"/>
                </a:solidFill>
                <a:latin typeface="Arial MT"/>
                <a:cs typeface="Arial MT"/>
              </a:rPr>
              <a:t>SPLITING</a:t>
            </a:r>
            <a:endParaRPr sz="800" dirty="0">
              <a:latin typeface="Arial MT"/>
              <a:cs typeface="Arial MT"/>
            </a:endParaRPr>
          </a:p>
        </p:txBody>
      </p:sp>
      <p:grpSp>
        <p:nvGrpSpPr>
          <p:cNvPr id="114" name="object 56"/>
          <p:cNvGrpSpPr/>
          <p:nvPr/>
        </p:nvGrpSpPr>
        <p:grpSpPr>
          <a:xfrm>
            <a:off x="6632349" y="2222339"/>
            <a:ext cx="1059035" cy="373380"/>
            <a:chOff x="3235705" y="2775204"/>
            <a:chExt cx="1160780" cy="373380"/>
          </a:xfrm>
        </p:grpSpPr>
        <p:sp>
          <p:nvSpPr>
            <p:cNvPr id="115" name="object 57"/>
            <p:cNvSpPr/>
            <p:nvPr/>
          </p:nvSpPr>
          <p:spPr>
            <a:xfrm>
              <a:off x="3790187" y="2775204"/>
              <a:ext cx="50800" cy="50800"/>
            </a:xfrm>
            <a:custGeom>
              <a:avLst/>
              <a:gdLst/>
              <a:ahLst/>
              <a:cxnLst/>
              <a:rect l="l" t="t" r="r" b="b"/>
              <a:pathLst>
                <a:path w="50800" h="50800">
                  <a:moveTo>
                    <a:pt x="41910" y="0"/>
                  </a:moveTo>
                  <a:lnTo>
                    <a:pt x="8382" y="0"/>
                  </a:lnTo>
                  <a:lnTo>
                    <a:pt x="8382" y="25145"/>
                  </a:lnTo>
                  <a:lnTo>
                    <a:pt x="0" y="25145"/>
                  </a:lnTo>
                  <a:lnTo>
                    <a:pt x="25146" y="50291"/>
                  </a:lnTo>
                  <a:lnTo>
                    <a:pt x="50291" y="25145"/>
                  </a:lnTo>
                  <a:lnTo>
                    <a:pt x="41910" y="25145"/>
                  </a:lnTo>
                  <a:lnTo>
                    <a:pt x="41910" y="0"/>
                  </a:lnTo>
                  <a:close/>
                </a:path>
              </a:pathLst>
            </a:custGeom>
            <a:solidFill>
              <a:srgbClr val="AAC0EC"/>
            </a:solidFill>
          </p:spPr>
          <p:txBody>
            <a:bodyPr wrap="square" lIns="0" tIns="0" rIns="0" bIns="0" rtlCol="0"/>
            <a:lstStyle/>
            <a:p>
              <a:endParaRPr dirty="0"/>
            </a:p>
          </p:txBody>
        </p:sp>
        <p:sp>
          <p:nvSpPr>
            <p:cNvPr id="116" name="object 58"/>
            <p:cNvSpPr/>
            <p:nvPr/>
          </p:nvSpPr>
          <p:spPr>
            <a:xfrm>
              <a:off x="3248405" y="2850642"/>
              <a:ext cx="1135380" cy="285115"/>
            </a:xfrm>
            <a:custGeom>
              <a:avLst/>
              <a:gdLst/>
              <a:ahLst/>
              <a:cxnLst/>
              <a:rect l="l" t="t" r="r" b="b"/>
              <a:pathLst>
                <a:path w="1135379" h="285114">
                  <a:moveTo>
                    <a:pt x="1106932" y="0"/>
                  </a:moveTo>
                  <a:lnTo>
                    <a:pt x="28447" y="0"/>
                  </a:lnTo>
                  <a:lnTo>
                    <a:pt x="17359" y="2230"/>
                  </a:lnTo>
                  <a:lnTo>
                    <a:pt x="8318" y="8318"/>
                  </a:lnTo>
                  <a:lnTo>
                    <a:pt x="2230" y="17359"/>
                  </a:lnTo>
                  <a:lnTo>
                    <a:pt x="0" y="28447"/>
                  </a:lnTo>
                  <a:lnTo>
                    <a:pt x="0" y="256539"/>
                  </a:lnTo>
                  <a:lnTo>
                    <a:pt x="2230" y="267628"/>
                  </a:lnTo>
                  <a:lnTo>
                    <a:pt x="8318" y="276669"/>
                  </a:lnTo>
                  <a:lnTo>
                    <a:pt x="17359" y="282757"/>
                  </a:lnTo>
                  <a:lnTo>
                    <a:pt x="28447" y="284988"/>
                  </a:lnTo>
                  <a:lnTo>
                    <a:pt x="1106932" y="284988"/>
                  </a:lnTo>
                  <a:lnTo>
                    <a:pt x="1118020" y="282757"/>
                  </a:lnTo>
                  <a:lnTo>
                    <a:pt x="1127061" y="276669"/>
                  </a:lnTo>
                  <a:lnTo>
                    <a:pt x="1133149" y="267628"/>
                  </a:lnTo>
                  <a:lnTo>
                    <a:pt x="1135380" y="256539"/>
                  </a:lnTo>
                  <a:lnTo>
                    <a:pt x="1135380" y="28447"/>
                  </a:lnTo>
                  <a:lnTo>
                    <a:pt x="1133149" y="17359"/>
                  </a:lnTo>
                  <a:lnTo>
                    <a:pt x="1127061" y="8318"/>
                  </a:lnTo>
                  <a:lnTo>
                    <a:pt x="1118020" y="2230"/>
                  </a:lnTo>
                  <a:lnTo>
                    <a:pt x="1106932" y="0"/>
                  </a:lnTo>
                  <a:close/>
                </a:path>
              </a:pathLst>
            </a:custGeom>
            <a:solidFill>
              <a:srgbClr val="CAD7F3">
                <a:alpha val="90194"/>
              </a:srgbClr>
            </a:solidFill>
          </p:spPr>
          <p:txBody>
            <a:bodyPr wrap="square" lIns="0" tIns="0" rIns="0" bIns="0" rtlCol="0"/>
            <a:lstStyle/>
            <a:p>
              <a:endParaRPr dirty="0"/>
            </a:p>
          </p:txBody>
        </p:sp>
        <p:sp>
          <p:nvSpPr>
            <p:cNvPr id="117" name="object 59"/>
            <p:cNvSpPr/>
            <p:nvPr/>
          </p:nvSpPr>
          <p:spPr>
            <a:xfrm>
              <a:off x="3248405" y="2850642"/>
              <a:ext cx="1135380" cy="285115"/>
            </a:xfrm>
            <a:custGeom>
              <a:avLst/>
              <a:gdLst/>
              <a:ahLst/>
              <a:cxnLst/>
              <a:rect l="l" t="t" r="r" b="b"/>
              <a:pathLst>
                <a:path w="1135379" h="285114">
                  <a:moveTo>
                    <a:pt x="0" y="28447"/>
                  </a:moveTo>
                  <a:lnTo>
                    <a:pt x="2230" y="17359"/>
                  </a:lnTo>
                  <a:lnTo>
                    <a:pt x="8318" y="8318"/>
                  </a:lnTo>
                  <a:lnTo>
                    <a:pt x="17359" y="2230"/>
                  </a:lnTo>
                  <a:lnTo>
                    <a:pt x="28447" y="0"/>
                  </a:lnTo>
                  <a:lnTo>
                    <a:pt x="1106932" y="0"/>
                  </a:lnTo>
                  <a:lnTo>
                    <a:pt x="1118020" y="2230"/>
                  </a:lnTo>
                  <a:lnTo>
                    <a:pt x="1127061" y="8318"/>
                  </a:lnTo>
                  <a:lnTo>
                    <a:pt x="1133149" y="17359"/>
                  </a:lnTo>
                  <a:lnTo>
                    <a:pt x="1135380" y="28447"/>
                  </a:lnTo>
                  <a:lnTo>
                    <a:pt x="1135380" y="256539"/>
                  </a:lnTo>
                  <a:lnTo>
                    <a:pt x="1133149" y="267628"/>
                  </a:lnTo>
                  <a:lnTo>
                    <a:pt x="1127061" y="276669"/>
                  </a:lnTo>
                  <a:lnTo>
                    <a:pt x="1118020" y="282757"/>
                  </a:lnTo>
                  <a:lnTo>
                    <a:pt x="1106932" y="284988"/>
                  </a:lnTo>
                  <a:lnTo>
                    <a:pt x="28447" y="284988"/>
                  </a:lnTo>
                  <a:lnTo>
                    <a:pt x="17359" y="282757"/>
                  </a:lnTo>
                  <a:lnTo>
                    <a:pt x="8318" y="276669"/>
                  </a:lnTo>
                  <a:lnTo>
                    <a:pt x="2230" y="267628"/>
                  </a:lnTo>
                  <a:lnTo>
                    <a:pt x="0" y="256539"/>
                  </a:lnTo>
                  <a:lnTo>
                    <a:pt x="0" y="28447"/>
                  </a:lnTo>
                  <a:close/>
                </a:path>
              </a:pathLst>
            </a:custGeom>
            <a:ln w="25400">
              <a:solidFill>
                <a:srgbClr val="CAD7F3"/>
              </a:solidFill>
            </a:ln>
          </p:spPr>
          <p:txBody>
            <a:bodyPr wrap="square" lIns="0" tIns="0" rIns="0" bIns="0" rtlCol="0"/>
            <a:lstStyle/>
            <a:p>
              <a:endParaRPr dirty="0"/>
            </a:p>
          </p:txBody>
        </p:sp>
      </p:grpSp>
      <p:sp>
        <p:nvSpPr>
          <p:cNvPr id="118" name="object 60"/>
          <p:cNvSpPr txBox="1"/>
          <p:nvPr/>
        </p:nvSpPr>
        <p:spPr>
          <a:xfrm>
            <a:off x="6692991" y="2317888"/>
            <a:ext cx="975347" cy="271869"/>
          </a:xfrm>
          <a:prstGeom prst="rect">
            <a:avLst/>
          </a:prstGeom>
        </p:spPr>
        <p:txBody>
          <a:bodyPr vert="horz" wrap="square" lIns="0" tIns="12700" rIns="0" bIns="0" rtlCol="0">
            <a:spAutoFit/>
          </a:bodyPr>
          <a:lstStyle/>
          <a:p>
            <a:pPr marL="12700">
              <a:lnSpc>
                <a:spcPct val="100000"/>
              </a:lnSpc>
              <a:spcBef>
                <a:spcPts val="100"/>
              </a:spcBef>
            </a:pPr>
            <a:r>
              <a:rPr lang="en-US" sz="800" dirty="0" smtClean="0">
                <a:latin typeface="Arial MT"/>
                <a:cs typeface="Arial MT"/>
              </a:rPr>
              <a:t>FEATURE </a:t>
            </a:r>
          </a:p>
          <a:p>
            <a:pPr marL="12700">
              <a:lnSpc>
                <a:spcPct val="100000"/>
              </a:lnSpc>
              <a:spcBef>
                <a:spcPts val="100"/>
              </a:spcBef>
            </a:pPr>
            <a:r>
              <a:rPr lang="en-US" sz="800" dirty="0" smtClean="0">
                <a:latin typeface="Arial MT"/>
                <a:cs typeface="Arial MT"/>
              </a:rPr>
              <a:t>SCALING</a:t>
            </a:r>
            <a:endParaRPr sz="800" dirty="0">
              <a:latin typeface="Arial MT"/>
              <a:cs typeface="Arial MT"/>
            </a:endParaRPr>
          </a:p>
        </p:txBody>
      </p:sp>
      <p:grpSp>
        <p:nvGrpSpPr>
          <p:cNvPr id="119" name="object 61"/>
          <p:cNvGrpSpPr/>
          <p:nvPr/>
        </p:nvGrpSpPr>
        <p:grpSpPr>
          <a:xfrm>
            <a:off x="6643808" y="2606386"/>
            <a:ext cx="1082807" cy="469941"/>
            <a:chOff x="3248405" y="3159251"/>
            <a:chExt cx="1053910" cy="469941"/>
          </a:xfrm>
        </p:grpSpPr>
        <p:sp>
          <p:nvSpPr>
            <p:cNvPr id="120" name="object 62"/>
            <p:cNvSpPr/>
            <p:nvPr/>
          </p:nvSpPr>
          <p:spPr>
            <a:xfrm>
              <a:off x="3790187" y="3159251"/>
              <a:ext cx="50800" cy="50800"/>
            </a:xfrm>
            <a:custGeom>
              <a:avLst/>
              <a:gdLst/>
              <a:ahLst/>
              <a:cxnLst/>
              <a:rect l="l" t="t" r="r" b="b"/>
              <a:pathLst>
                <a:path w="50800" h="50800">
                  <a:moveTo>
                    <a:pt x="41910" y="0"/>
                  </a:moveTo>
                  <a:lnTo>
                    <a:pt x="8382" y="0"/>
                  </a:lnTo>
                  <a:lnTo>
                    <a:pt x="8382" y="25146"/>
                  </a:lnTo>
                  <a:lnTo>
                    <a:pt x="0" y="25146"/>
                  </a:lnTo>
                  <a:lnTo>
                    <a:pt x="25146" y="50292"/>
                  </a:lnTo>
                  <a:lnTo>
                    <a:pt x="50291" y="25146"/>
                  </a:lnTo>
                  <a:lnTo>
                    <a:pt x="41910" y="25146"/>
                  </a:lnTo>
                  <a:lnTo>
                    <a:pt x="41910" y="0"/>
                  </a:lnTo>
                  <a:close/>
                </a:path>
              </a:pathLst>
            </a:custGeom>
            <a:solidFill>
              <a:srgbClr val="AAC0EC"/>
            </a:solidFill>
          </p:spPr>
          <p:txBody>
            <a:bodyPr wrap="square" lIns="0" tIns="0" rIns="0" bIns="0" rtlCol="0"/>
            <a:lstStyle/>
            <a:p>
              <a:endParaRPr dirty="0"/>
            </a:p>
          </p:txBody>
        </p:sp>
        <p:sp>
          <p:nvSpPr>
            <p:cNvPr id="121" name="object 63"/>
            <p:cNvSpPr/>
            <p:nvPr/>
          </p:nvSpPr>
          <p:spPr>
            <a:xfrm>
              <a:off x="3248405" y="3234689"/>
              <a:ext cx="1053910" cy="394503"/>
            </a:xfrm>
            <a:custGeom>
              <a:avLst/>
              <a:gdLst/>
              <a:ahLst/>
              <a:cxnLst/>
              <a:rect l="l" t="t" r="r" b="b"/>
              <a:pathLst>
                <a:path w="1135379" h="283845">
                  <a:moveTo>
                    <a:pt x="1107058" y="0"/>
                  </a:moveTo>
                  <a:lnTo>
                    <a:pt x="28320" y="0"/>
                  </a:lnTo>
                  <a:lnTo>
                    <a:pt x="17305" y="2228"/>
                  </a:lnTo>
                  <a:lnTo>
                    <a:pt x="8302" y="8302"/>
                  </a:lnTo>
                  <a:lnTo>
                    <a:pt x="2228" y="17305"/>
                  </a:lnTo>
                  <a:lnTo>
                    <a:pt x="0" y="28321"/>
                  </a:lnTo>
                  <a:lnTo>
                    <a:pt x="0" y="255143"/>
                  </a:lnTo>
                  <a:lnTo>
                    <a:pt x="2228" y="266158"/>
                  </a:lnTo>
                  <a:lnTo>
                    <a:pt x="8302" y="275161"/>
                  </a:lnTo>
                  <a:lnTo>
                    <a:pt x="17305" y="281235"/>
                  </a:lnTo>
                  <a:lnTo>
                    <a:pt x="28320" y="283464"/>
                  </a:lnTo>
                  <a:lnTo>
                    <a:pt x="1107058" y="283464"/>
                  </a:lnTo>
                  <a:lnTo>
                    <a:pt x="1118074" y="281235"/>
                  </a:lnTo>
                  <a:lnTo>
                    <a:pt x="1127077" y="275161"/>
                  </a:lnTo>
                  <a:lnTo>
                    <a:pt x="1133151" y="266158"/>
                  </a:lnTo>
                  <a:lnTo>
                    <a:pt x="1135380" y="255143"/>
                  </a:lnTo>
                  <a:lnTo>
                    <a:pt x="1135380" y="28321"/>
                  </a:lnTo>
                  <a:lnTo>
                    <a:pt x="1133151" y="17305"/>
                  </a:lnTo>
                  <a:lnTo>
                    <a:pt x="1127077" y="8302"/>
                  </a:lnTo>
                  <a:lnTo>
                    <a:pt x="1118074" y="2228"/>
                  </a:lnTo>
                  <a:lnTo>
                    <a:pt x="1107058" y="0"/>
                  </a:lnTo>
                  <a:close/>
                </a:path>
              </a:pathLst>
            </a:custGeom>
            <a:solidFill>
              <a:srgbClr val="CAD7F3">
                <a:alpha val="90194"/>
              </a:srgbClr>
            </a:solidFill>
          </p:spPr>
          <p:txBody>
            <a:bodyPr wrap="square" lIns="0" tIns="0" rIns="0" bIns="0" rtlCol="0"/>
            <a:lstStyle/>
            <a:p>
              <a:endParaRPr dirty="0"/>
            </a:p>
          </p:txBody>
        </p:sp>
        <p:sp>
          <p:nvSpPr>
            <p:cNvPr id="122" name="object 64"/>
            <p:cNvSpPr/>
            <p:nvPr/>
          </p:nvSpPr>
          <p:spPr>
            <a:xfrm>
              <a:off x="3248405" y="3234689"/>
              <a:ext cx="1053910" cy="383795"/>
            </a:xfrm>
            <a:custGeom>
              <a:avLst/>
              <a:gdLst/>
              <a:ahLst/>
              <a:cxnLst/>
              <a:rect l="l" t="t" r="r" b="b"/>
              <a:pathLst>
                <a:path w="1135379" h="283845">
                  <a:moveTo>
                    <a:pt x="0" y="28321"/>
                  </a:moveTo>
                  <a:lnTo>
                    <a:pt x="2228" y="17305"/>
                  </a:lnTo>
                  <a:lnTo>
                    <a:pt x="8302" y="8302"/>
                  </a:lnTo>
                  <a:lnTo>
                    <a:pt x="17305" y="2228"/>
                  </a:lnTo>
                  <a:lnTo>
                    <a:pt x="28320" y="0"/>
                  </a:lnTo>
                  <a:lnTo>
                    <a:pt x="1107058" y="0"/>
                  </a:lnTo>
                  <a:lnTo>
                    <a:pt x="1118074" y="2228"/>
                  </a:lnTo>
                  <a:lnTo>
                    <a:pt x="1127077" y="8302"/>
                  </a:lnTo>
                  <a:lnTo>
                    <a:pt x="1133151" y="17305"/>
                  </a:lnTo>
                  <a:lnTo>
                    <a:pt x="1135380" y="28321"/>
                  </a:lnTo>
                  <a:lnTo>
                    <a:pt x="1135380" y="255143"/>
                  </a:lnTo>
                  <a:lnTo>
                    <a:pt x="1133151" y="266158"/>
                  </a:lnTo>
                  <a:lnTo>
                    <a:pt x="1127077" y="275161"/>
                  </a:lnTo>
                  <a:lnTo>
                    <a:pt x="1118074" y="281235"/>
                  </a:lnTo>
                  <a:lnTo>
                    <a:pt x="1107058" y="283464"/>
                  </a:lnTo>
                  <a:lnTo>
                    <a:pt x="28320" y="283464"/>
                  </a:lnTo>
                  <a:lnTo>
                    <a:pt x="17305" y="281235"/>
                  </a:lnTo>
                  <a:lnTo>
                    <a:pt x="8302" y="275161"/>
                  </a:lnTo>
                  <a:lnTo>
                    <a:pt x="2228" y="266158"/>
                  </a:lnTo>
                  <a:lnTo>
                    <a:pt x="0" y="255143"/>
                  </a:lnTo>
                  <a:lnTo>
                    <a:pt x="0" y="28321"/>
                  </a:lnTo>
                  <a:close/>
                </a:path>
              </a:pathLst>
            </a:custGeom>
            <a:ln w="25400">
              <a:solidFill>
                <a:srgbClr val="CAD7F3"/>
              </a:solidFill>
            </a:ln>
          </p:spPr>
          <p:txBody>
            <a:bodyPr wrap="square" lIns="0" tIns="0" rIns="0" bIns="0" rtlCol="0"/>
            <a:lstStyle/>
            <a:p>
              <a:endParaRPr dirty="0"/>
            </a:p>
          </p:txBody>
        </p:sp>
      </p:grpSp>
      <p:sp>
        <p:nvSpPr>
          <p:cNvPr id="123" name="object 65"/>
          <p:cNvSpPr txBox="1"/>
          <p:nvPr/>
        </p:nvSpPr>
        <p:spPr>
          <a:xfrm>
            <a:off x="6709393" y="2708345"/>
            <a:ext cx="1017222" cy="259045"/>
          </a:xfrm>
          <a:prstGeom prst="rect">
            <a:avLst/>
          </a:prstGeom>
        </p:spPr>
        <p:txBody>
          <a:bodyPr vert="horz" wrap="square" lIns="0" tIns="12700" rIns="0" bIns="0" rtlCol="0">
            <a:spAutoFit/>
          </a:bodyPr>
          <a:lstStyle/>
          <a:p>
            <a:pPr marL="12700">
              <a:lnSpc>
                <a:spcPct val="100000"/>
              </a:lnSpc>
              <a:spcBef>
                <a:spcPts val="100"/>
              </a:spcBef>
            </a:pPr>
            <a:r>
              <a:rPr lang="en-US" sz="800" dirty="0" smtClean="0">
                <a:solidFill>
                  <a:srgbClr val="434343"/>
                </a:solidFill>
                <a:latin typeface="Arial MT"/>
                <a:cs typeface="Arial MT"/>
              </a:rPr>
              <a:t>MODEL TRAINING &amp; TESTING</a:t>
            </a:r>
            <a:endParaRPr sz="800" dirty="0">
              <a:latin typeface="Arial MT"/>
              <a:cs typeface="Arial MT"/>
            </a:endParaRPr>
          </a:p>
        </p:txBody>
      </p:sp>
      <p:grpSp>
        <p:nvGrpSpPr>
          <p:cNvPr id="125" name="object 126"/>
          <p:cNvGrpSpPr/>
          <p:nvPr/>
        </p:nvGrpSpPr>
        <p:grpSpPr>
          <a:xfrm>
            <a:off x="6119103" y="1134485"/>
            <a:ext cx="669290" cy="272415"/>
            <a:chOff x="5809234" y="1669757"/>
            <a:chExt cx="669290" cy="272415"/>
          </a:xfrm>
        </p:grpSpPr>
        <p:sp>
          <p:nvSpPr>
            <p:cNvPr id="126" name="object 127"/>
            <p:cNvSpPr/>
            <p:nvPr/>
          </p:nvSpPr>
          <p:spPr>
            <a:xfrm>
              <a:off x="5809234" y="1669757"/>
              <a:ext cx="669290" cy="272415"/>
            </a:xfrm>
            <a:custGeom>
              <a:avLst/>
              <a:gdLst/>
              <a:ahLst/>
              <a:cxnLst/>
              <a:rect l="l" t="t" r="r" b="b"/>
              <a:pathLst>
                <a:path w="669289" h="272414">
                  <a:moveTo>
                    <a:pt x="350084" y="0"/>
                  </a:moveTo>
                  <a:lnTo>
                    <a:pt x="303418" y="2213"/>
                  </a:lnTo>
                  <a:lnTo>
                    <a:pt x="256941" y="8659"/>
                  </a:lnTo>
                  <a:lnTo>
                    <a:pt x="210973" y="19311"/>
                  </a:lnTo>
                  <a:lnTo>
                    <a:pt x="165836" y="34144"/>
                  </a:lnTo>
                  <a:lnTo>
                    <a:pt x="121849" y="53134"/>
                  </a:lnTo>
                  <a:lnTo>
                    <a:pt x="79333" y="76254"/>
                  </a:lnTo>
                  <a:lnTo>
                    <a:pt x="38610" y="103480"/>
                  </a:lnTo>
                  <a:lnTo>
                    <a:pt x="0" y="134785"/>
                  </a:lnTo>
                  <a:lnTo>
                    <a:pt x="134112" y="262420"/>
                  </a:lnTo>
                  <a:lnTo>
                    <a:pt x="173589" y="235933"/>
                  </a:lnTo>
                  <a:lnTo>
                    <a:pt x="215453" y="215472"/>
                  </a:lnTo>
                  <a:lnTo>
                    <a:pt x="259004" y="201098"/>
                  </a:lnTo>
                  <a:lnTo>
                    <a:pt x="303545" y="192872"/>
                  </a:lnTo>
                  <a:lnTo>
                    <a:pt x="348378" y="190855"/>
                  </a:lnTo>
                  <a:lnTo>
                    <a:pt x="392805" y="195108"/>
                  </a:lnTo>
                  <a:lnTo>
                    <a:pt x="436127" y="205693"/>
                  </a:lnTo>
                  <a:lnTo>
                    <a:pt x="477646" y="222669"/>
                  </a:lnTo>
                  <a:lnTo>
                    <a:pt x="430911" y="271818"/>
                  </a:lnTo>
                  <a:lnTo>
                    <a:pt x="662813" y="259753"/>
                  </a:lnTo>
                  <a:lnTo>
                    <a:pt x="668781" y="21628"/>
                  </a:lnTo>
                  <a:lnTo>
                    <a:pt x="616076" y="77000"/>
                  </a:lnTo>
                  <a:lnTo>
                    <a:pt x="575015" y="53293"/>
                  </a:lnTo>
                  <a:lnTo>
                    <a:pt x="532218" y="33968"/>
                  </a:lnTo>
                  <a:lnTo>
                    <a:pt x="488005" y="19002"/>
                  </a:lnTo>
                  <a:lnTo>
                    <a:pt x="442698" y="8369"/>
                  </a:lnTo>
                  <a:lnTo>
                    <a:pt x="396618" y="2043"/>
                  </a:lnTo>
                  <a:lnTo>
                    <a:pt x="350084" y="0"/>
                  </a:lnTo>
                  <a:close/>
                </a:path>
              </a:pathLst>
            </a:custGeom>
            <a:solidFill>
              <a:srgbClr val="8E8E8E"/>
            </a:solidFill>
          </p:spPr>
          <p:txBody>
            <a:bodyPr wrap="square" lIns="0" tIns="0" rIns="0" bIns="0" rtlCol="0"/>
            <a:lstStyle/>
            <a:p>
              <a:endParaRPr dirty="0"/>
            </a:p>
          </p:txBody>
        </p:sp>
        <p:sp>
          <p:nvSpPr>
            <p:cNvPr id="127" name="object 128"/>
            <p:cNvSpPr/>
            <p:nvPr/>
          </p:nvSpPr>
          <p:spPr>
            <a:xfrm>
              <a:off x="5809234" y="1669757"/>
              <a:ext cx="669290" cy="272415"/>
            </a:xfrm>
            <a:custGeom>
              <a:avLst/>
              <a:gdLst/>
              <a:ahLst/>
              <a:cxnLst/>
              <a:rect l="l" t="t" r="r" b="b"/>
              <a:pathLst>
                <a:path w="669289" h="272414">
                  <a:moveTo>
                    <a:pt x="668781" y="21628"/>
                  </a:moveTo>
                  <a:lnTo>
                    <a:pt x="616076" y="77000"/>
                  </a:lnTo>
                  <a:lnTo>
                    <a:pt x="575015" y="53293"/>
                  </a:lnTo>
                  <a:lnTo>
                    <a:pt x="532218" y="33968"/>
                  </a:lnTo>
                  <a:lnTo>
                    <a:pt x="488005" y="19002"/>
                  </a:lnTo>
                  <a:lnTo>
                    <a:pt x="442698" y="8369"/>
                  </a:lnTo>
                  <a:lnTo>
                    <a:pt x="396618" y="2043"/>
                  </a:lnTo>
                  <a:lnTo>
                    <a:pt x="350084" y="0"/>
                  </a:lnTo>
                  <a:lnTo>
                    <a:pt x="303418" y="2213"/>
                  </a:lnTo>
                  <a:lnTo>
                    <a:pt x="256941" y="8659"/>
                  </a:lnTo>
                  <a:lnTo>
                    <a:pt x="210973" y="19311"/>
                  </a:lnTo>
                  <a:lnTo>
                    <a:pt x="165836" y="34144"/>
                  </a:lnTo>
                  <a:lnTo>
                    <a:pt x="121849" y="53134"/>
                  </a:lnTo>
                  <a:lnTo>
                    <a:pt x="79333" y="76254"/>
                  </a:lnTo>
                  <a:lnTo>
                    <a:pt x="38610" y="103480"/>
                  </a:lnTo>
                  <a:lnTo>
                    <a:pt x="0" y="134785"/>
                  </a:lnTo>
                  <a:lnTo>
                    <a:pt x="134112" y="262420"/>
                  </a:lnTo>
                  <a:lnTo>
                    <a:pt x="173589" y="235933"/>
                  </a:lnTo>
                  <a:lnTo>
                    <a:pt x="215453" y="215472"/>
                  </a:lnTo>
                  <a:lnTo>
                    <a:pt x="259004" y="201098"/>
                  </a:lnTo>
                  <a:lnTo>
                    <a:pt x="303545" y="192872"/>
                  </a:lnTo>
                  <a:lnTo>
                    <a:pt x="348378" y="190855"/>
                  </a:lnTo>
                  <a:lnTo>
                    <a:pt x="392805" y="195108"/>
                  </a:lnTo>
                  <a:lnTo>
                    <a:pt x="436127" y="205693"/>
                  </a:lnTo>
                  <a:lnTo>
                    <a:pt x="477646" y="222669"/>
                  </a:lnTo>
                  <a:lnTo>
                    <a:pt x="430911" y="271818"/>
                  </a:lnTo>
                  <a:lnTo>
                    <a:pt x="662813" y="259753"/>
                  </a:lnTo>
                  <a:lnTo>
                    <a:pt x="668781" y="21628"/>
                  </a:lnTo>
                  <a:close/>
                </a:path>
              </a:pathLst>
            </a:custGeom>
            <a:ln w="9525">
              <a:solidFill>
                <a:srgbClr val="A4B7C5"/>
              </a:solidFill>
            </a:ln>
          </p:spPr>
          <p:txBody>
            <a:bodyPr wrap="square" lIns="0" tIns="0" rIns="0" bIns="0" rtlCol="0"/>
            <a:lstStyle/>
            <a:p>
              <a:endParaRPr dirty="0"/>
            </a:p>
          </p:txBody>
        </p:sp>
      </p:grpSp>
      <p:sp>
        <p:nvSpPr>
          <p:cNvPr id="128" name="object 16"/>
          <p:cNvSpPr txBox="1"/>
          <p:nvPr/>
        </p:nvSpPr>
        <p:spPr>
          <a:xfrm>
            <a:off x="221987" y="2743351"/>
            <a:ext cx="1053505" cy="135935"/>
          </a:xfrm>
          <a:prstGeom prst="rect">
            <a:avLst/>
          </a:prstGeom>
        </p:spPr>
        <p:txBody>
          <a:bodyPr vert="horz" wrap="square" lIns="0" tIns="12700" rIns="0" bIns="0" rtlCol="0">
            <a:spAutoFit/>
          </a:bodyPr>
          <a:lstStyle/>
          <a:p>
            <a:pPr marL="12700">
              <a:lnSpc>
                <a:spcPct val="100000"/>
              </a:lnSpc>
              <a:spcBef>
                <a:spcPts val="100"/>
              </a:spcBef>
            </a:pPr>
            <a:r>
              <a:rPr lang="en-US" sz="800" dirty="0" smtClean="0">
                <a:solidFill>
                  <a:srgbClr val="434343"/>
                </a:solidFill>
                <a:latin typeface="Arial MT"/>
                <a:cs typeface="Arial MT"/>
              </a:rPr>
              <a:t>MERGED DATASETS</a:t>
            </a:r>
            <a:endParaRPr sz="800" dirty="0">
              <a:latin typeface="Arial MT"/>
              <a:cs typeface="Arial MT"/>
            </a:endParaRPr>
          </a:p>
        </p:txBody>
      </p:sp>
      <p:sp>
        <p:nvSpPr>
          <p:cNvPr id="129" name="object 32"/>
          <p:cNvSpPr/>
          <p:nvPr/>
        </p:nvSpPr>
        <p:spPr>
          <a:xfrm>
            <a:off x="3870565" y="1484784"/>
            <a:ext cx="1349507" cy="342900"/>
          </a:xfrm>
          <a:custGeom>
            <a:avLst/>
            <a:gdLst/>
            <a:ahLst/>
            <a:cxnLst/>
            <a:rect l="l" t="t" r="r" b="b"/>
            <a:pathLst>
              <a:path w="1287780" h="342900">
                <a:moveTo>
                  <a:pt x="1253490" y="0"/>
                </a:moveTo>
                <a:lnTo>
                  <a:pt x="34290" y="0"/>
                </a:lnTo>
                <a:lnTo>
                  <a:pt x="20949" y="2696"/>
                </a:lnTo>
                <a:lnTo>
                  <a:pt x="10048" y="10048"/>
                </a:lnTo>
                <a:lnTo>
                  <a:pt x="2696" y="20949"/>
                </a:lnTo>
                <a:lnTo>
                  <a:pt x="0" y="34289"/>
                </a:lnTo>
                <a:lnTo>
                  <a:pt x="0" y="308610"/>
                </a:lnTo>
                <a:lnTo>
                  <a:pt x="2696" y="321950"/>
                </a:lnTo>
                <a:lnTo>
                  <a:pt x="10048" y="332851"/>
                </a:lnTo>
                <a:lnTo>
                  <a:pt x="20949" y="340203"/>
                </a:lnTo>
                <a:lnTo>
                  <a:pt x="34290" y="342900"/>
                </a:lnTo>
                <a:lnTo>
                  <a:pt x="1253490" y="342900"/>
                </a:lnTo>
                <a:lnTo>
                  <a:pt x="1266830" y="340203"/>
                </a:lnTo>
                <a:lnTo>
                  <a:pt x="1277731" y="332851"/>
                </a:lnTo>
                <a:lnTo>
                  <a:pt x="1285083" y="321950"/>
                </a:lnTo>
                <a:lnTo>
                  <a:pt x="1287780" y="308610"/>
                </a:lnTo>
                <a:lnTo>
                  <a:pt x="1287780" y="34289"/>
                </a:lnTo>
                <a:lnTo>
                  <a:pt x="1285083" y="20949"/>
                </a:lnTo>
                <a:lnTo>
                  <a:pt x="1277731" y="10048"/>
                </a:lnTo>
                <a:lnTo>
                  <a:pt x="1266830" y="2696"/>
                </a:lnTo>
                <a:lnTo>
                  <a:pt x="1253490" y="0"/>
                </a:lnTo>
                <a:close/>
              </a:path>
            </a:pathLst>
          </a:custGeom>
          <a:solidFill>
            <a:srgbClr val="007EDF"/>
          </a:solidFill>
        </p:spPr>
        <p:txBody>
          <a:bodyPr wrap="square" lIns="0" tIns="0" rIns="0" bIns="0" rtlCol="0"/>
          <a:lstStyle/>
          <a:p>
            <a:endParaRPr dirty="0"/>
          </a:p>
        </p:txBody>
      </p:sp>
      <p:sp>
        <p:nvSpPr>
          <p:cNvPr id="130" name="object 33"/>
          <p:cNvSpPr txBox="1"/>
          <p:nvPr/>
        </p:nvSpPr>
        <p:spPr>
          <a:xfrm>
            <a:off x="3644326" y="1511206"/>
            <a:ext cx="1664468" cy="261610"/>
          </a:xfrm>
          <a:prstGeom prst="rect">
            <a:avLst/>
          </a:prstGeom>
        </p:spPr>
        <p:txBody>
          <a:bodyPr vert="horz" wrap="square" lIns="0" tIns="30480" rIns="0" bIns="0" rtlCol="0">
            <a:spAutoFit/>
          </a:bodyPr>
          <a:lstStyle/>
          <a:p>
            <a:pPr marL="12700" marR="5080" indent="342900">
              <a:lnSpc>
                <a:spcPts val="830"/>
              </a:lnSpc>
              <a:spcBef>
                <a:spcPts val="240"/>
              </a:spcBef>
            </a:pPr>
            <a:r>
              <a:rPr lang="en-US" sz="800" b="1" spc="-20" dirty="0" smtClean="0">
                <a:solidFill>
                  <a:srgbClr val="FFFFFF"/>
                </a:solidFill>
                <a:latin typeface="Arial"/>
                <a:cs typeface="Arial"/>
              </a:rPr>
              <a:t>D</a:t>
            </a:r>
            <a:r>
              <a:rPr sz="800" b="1" spc="-20" dirty="0" smtClean="0">
                <a:solidFill>
                  <a:srgbClr val="FFFFFF"/>
                </a:solidFill>
                <a:latin typeface="Arial"/>
                <a:cs typeface="Arial"/>
              </a:rPr>
              <a:t>ATA</a:t>
            </a:r>
            <a:r>
              <a:rPr lang="en-US" sz="800" b="1" spc="-20" dirty="0" smtClean="0">
                <a:solidFill>
                  <a:srgbClr val="FFFFFF"/>
                </a:solidFill>
                <a:latin typeface="Arial"/>
                <a:cs typeface="Arial"/>
              </a:rPr>
              <a:t> </a:t>
            </a:r>
          </a:p>
          <a:p>
            <a:pPr marL="12700" marR="5080" indent="342900">
              <a:lnSpc>
                <a:spcPts val="830"/>
              </a:lnSpc>
              <a:spcBef>
                <a:spcPts val="240"/>
              </a:spcBef>
            </a:pPr>
            <a:r>
              <a:rPr lang="en-US" sz="800" b="1" spc="-20" dirty="0" smtClean="0">
                <a:solidFill>
                  <a:srgbClr val="FFFFFF"/>
                </a:solidFill>
                <a:latin typeface="Arial"/>
                <a:cs typeface="Arial"/>
              </a:rPr>
              <a:t>PREPROCESSING</a:t>
            </a:r>
            <a:endParaRPr sz="800" dirty="0">
              <a:latin typeface="Arial"/>
              <a:cs typeface="Arial"/>
            </a:endParaRPr>
          </a:p>
        </p:txBody>
      </p:sp>
      <p:grpSp>
        <p:nvGrpSpPr>
          <p:cNvPr id="131" name="object 34"/>
          <p:cNvGrpSpPr/>
          <p:nvPr/>
        </p:nvGrpSpPr>
        <p:grpSpPr>
          <a:xfrm>
            <a:off x="3934066" y="1878595"/>
            <a:ext cx="1231749" cy="372110"/>
            <a:chOff x="1710182" y="2377439"/>
            <a:chExt cx="1162685" cy="372110"/>
          </a:xfrm>
        </p:grpSpPr>
        <p:sp>
          <p:nvSpPr>
            <p:cNvPr id="132" name="object 35"/>
            <p:cNvSpPr/>
            <p:nvPr/>
          </p:nvSpPr>
          <p:spPr>
            <a:xfrm>
              <a:off x="2264664" y="2377439"/>
              <a:ext cx="50800" cy="48895"/>
            </a:xfrm>
            <a:custGeom>
              <a:avLst/>
              <a:gdLst/>
              <a:ahLst/>
              <a:cxnLst/>
              <a:rect l="l" t="t" r="r" b="b"/>
              <a:pathLst>
                <a:path w="50800" h="48894">
                  <a:moveTo>
                    <a:pt x="41910" y="0"/>
                  </a:moveTo>
                  <a:lnTo>
                    <a:pt x="8381" y="0"/>
                  </a:lnTo>
                  <a:lnTo>
                    <a:pt x="8381" y="24384"/>
                  </a:lnTo>
                  <a:lnTo>
                    <a:pt x="0" y="24384"/>
                  </a:lnTo>
                  <a:lnTo>
                    <a:pt x="25146" y="48768"/>
                  </a:lnTo>
                  <a:lnTo>
                    <a:pt x="50292" y="24384"/>
                  </a:lnTo>
                  <a:lnTo>
                    <a:pt x="41910" y="24384"/>
                  </a:lnTo>
                  <a:lnTo>
                    <a:pt x="41910" y="0"/>
                  </a:lnTo>
                  <a:close/>
                </a:path>
              </a:pathLst>
            </a:custGeom>
            <a:solidFill>
              <a:srgbClr val="AAC0EC"/>
            </a:solidFill>
          </p:spPr>
          <p:txBody>
            <a:bodyPr wrap="square" lIns="0" tIns="0" rIns="0" bIns="0" rtlCol="0"/>
            <a:lstStyle/>
            <a:p>
              <a:endParaRPr dirty="0"/>
            </a:p>
          </p:txBody>
        </p:sp>
        <p:sp>
          <p:nvSpPr>
            <p:cNvPr id="133" name="object 36"/>
            <p:cNvSpPr/>
            <p:nvPr/>
          </p:nvSpPr>
          <p:spPr>
            <a:xfrm>
              <a:off x="1722882" y="2452877"/>
              <a:ext cx="1137285" cy="283845"/>
            </a:xfrm>
            <a:custGeom>
              <a:avLst/>
              <a:gdLst/>
              <a:ahLst/>
              <a:cxnLst/>
              <a:rect l="l" t="t" r="r" b="b"/>
              <a:pathLst>
                <a:path w="1137285" h="283844">
                  <a:moveTo>
                    <a:pt x="1108583" y="0"/>
                  </a:moveTo>
                  <a:lnTo>
                    <a:pt x="28320" y="0"/>
                  </a:lnTo>
                  <a:lnTo>
                    <a:pt x="17305" y="2228"/>
                  </a:lnTo>
                  <a:lnTo>
                    <a:pt x="8302" y="8302"/>
                  </a:lnTo>
                  <a:lnTo>
                    <a:pt x="2228" y="17305"/>
                  </a:lnTo>
                  <a:lnTo>
                    <a:pt x="0" y="28321"/>
                  </a:lnTo>
                  <a:lnTo>
                    <a:pt x="0" y="255143"/>
                  </a:lnTo>
                  <a:lnTo>
                    <a:pt x="2228" y="266158"/>
                  </a:lnTo>
                  <a:lnTo>
                    <a:pt x="8302" y="275161"/>
                  </a:lnTo>
                  <a:lnTo>
                    <a:pt x="17305" y="281235"/>
                  </a:lnTo>
                  <a:lnTo>
                    <a:pt x="28320" y="283464"/>
                  </a:lnTo>
                  <a:lnTo>
                    <a:pt x="1108583" y="283464"/>
                  </a:lnTo>
                  <a:lnTo>
                    <a:pt x="1119598" y="281235"/>
                  </a:lnTo>
                  <a:lnTo>
                    <a:pt x="1128601" y="275161"/>
                  </a:lnTo>
                  <a:lnTo>
                    <a:pt x="1134675" y="266158"/>
                  </a:lnTo>
                  <a:lnTo>
                    <a:pt x="1136904" y="255143"/>
                  </a:lnTo>
                  <a:lnTo>
                    <a:pt x="1136904" y="28321"/>
                  </a:lnTo>
                  <a:lnTo>
                    <a:pt x="1134675" y="17305"/>
                  </a:lnTo>
                  <a:lnTo>
                    <a:pt x="1128601" y="8302"/>
                  </a:lnTo>
                  <a:lnTo>
                    <a:pt x="1119598" y="2228"/>
                  </a:lnTo>
                  <a:lnTo>
                    <a:pt x="1108583" y="0"/>
                  </a:lnTo>
                  <a:close/>
                </a:path>
              </a:pathLst>
            </a:custGeom>
            <a:solidFill>
              <a:srgbClr val="CAD7F3">
                <a:alpha val="90194"/>
              </a:srgbClr>
            </a:solidFill>
          </p:spPr>
          <p:txBody>
            <a:bodyPr wrap="square" lIns="0" tIns="0" rIns="0" bIns="0" rtlCol="0"/>
            <a:lstStyle/>
            <a:p>
              <a:endParaRPr dirty="0"/>
            </a:p>
          </p:txBody>
        </p:sp>
        <p:sp>
          <p:nvSpPr>
            <p:cNvPr id="134" name="object 37"/>
            <p:cNvSpPr/>
            <p:nvPr/>
          </p:nvSpPr>
          <p:spPr>
            <a:xfrm>
              <a:off x="1722882" y="2452877"/>
              <a:ext cx="1137285" cy="283845"/>
            </a:xfrm>
            <a:custGeom>
              <a:avLst/>
              <a:gdLst/>
              <a:ahLst/>
              <a:cxnLst/>
              <a:rect l="l" t="t" r="r" b="b"/>
              <a:pathLst>
                <a:path w="1137285" h="283844">
                  <a:moveTo>
                    <a:pt x="0" y="28321"/>
                  </a:moveTo>
                  <a:lnTo>
                    <a:pt x="2228" y="17305"/>
                  </a:lnTo>
                  <a:lnTo>
                    <a:pt x="8302" y="8302"/>
                  </a:lnTo>
                  <a:lnTo>
                    <a:pt x="17305" y="2228"/>
                  </a:lnTo>
                  <a:lnTo>
                    <a:pt x="28320" y="0"/>
                  </a:lnTo>
                  <a:lnTo>
                    <a:pt x="1108583" y="0"/>
                  </a:lnTo>
                  <a:lnTo>
                    <a:pt x="1119598" y="2228"/>
                  </a:lnTo>
                  <a:lnTo>
                    <a:pt x="1128601" y="8302"/>
                  </a:lnTo>
                  <a:lnTo>
                    <a:pt x="1134675" y="17305"/>
                  </a:lnTo>
                  <a:lnTo>
                    <a:pt x="1136904" y="28321"/>
                  </a:lnTo>
                  <a:lnTo>
                    <a:pt x="1136904" y="255143"/>
                  </a:lnTo>
                  <a:lnTo>
                    <a:pt x="1134675" y="266158"/>
                  </a:lnTo>
                  <a:lnTo>
                    <a:pt x="1128601" y="275161"/>
                  </a:lnTo>
                  <a:lnTo>
                    <a:pt x="1119598" y="281235"/>
                  </a:lnTo>
                  <a:lnTo>
                    <a:pt x="1108583" y="283464"/>
                  </a:lnTo>
                  <a:lnTo>
                    <a:pt x="28320" y="283464"/>
                  </a:lnTo>
                  <a:lnTo>
                    <a:pt x="17305" y="281235"/>
                  </a:lnTo>
                  <a:lnTo>
                    <a:pt x="8302" y="275161"/>
                  </a:lnTo>
                  <a:lnTo>
                    <a:pt x="2228" y="266158"/>
                  </a:lnTo>
                  <a:lnTo>
                    <a:pt x="0" y="255143"/>
                  </a:lnTo>
                  <a:lnTo>
                    <a:pt x="0" y="28321"/>
                  </a:lnTo>
                  <a:close/>
                </a:path>
              </a:pathLst>
            </a:custGeom>
            <a:ln w="25400">
              <a:solidFill>
                <a:srgbClr val="CAD7F3"/>
              </a:solidFill>
            </a:ln>
          </p:spPr>
          <p:txBody>
            <a:bodyPr wrap="square" lIns="0" tIns="0" rIns="0" bIns="0" rtlCol="0"/>
            <a:lstStyle/>
            <a:p>
              <a:endParaRPr dirty="0"/>
            </a:p>
          </p:txBody>
        </p:sp>
      </p:grpSp>
      <p:sp>
        <p:nvSpPr>
          <p:cNvPr id="135" name="object 38"/>
          <p:cNvSpPr txBox="1"/>
          <p:nvPr/>
        </p:nvSpPr>
        <p:spPr>
          <a:xfrm>
            <a:off x="3945779" y="1978833"/>
            <a:ext cx="869606" cy="259045"/>
          </a:xfrm>
          <a:prstGeom prst="rect">
            <a:avLst/>
          </a:prstGeom>
        </p:spPr>
        <p:txBody>
          <a:bodyPr vert="horz" wrap="square" lIns="0" tIns="12700" rIns="0" bIns="0" rtlCol="0">
            <a:spAutoFit/>
          </a:bodyPr>
          <a:lstStyle/>
          <a:p>
            <a:pPr marL="12700">
              <a:lnSpc>
                <a:spcPct val="100000"/>
              </a:lnSpc>
              <a:spcBef>
                <a:spcPts val="100"/>
              </a:spcBef>
            </a:pPr>
            <a:r>
              <a:rPr lang="en-US" sz="800" dirty="0" smtClean="0">
                <a:solidFill>
                  <a:srgbClr val="434343"/>
                </a:solidFill>
                <a:latin typeface="Arial MT"/>
                <a:cs typeface="Arial MT"/>
              </a:rPr>
              <a:t>MISSING VALUE TREATMENT</a:t>
            </a:r>
            <a:endParaRPr sz="800" dirty="0">
              <a:latin typeface="Arial MT"/>
              <a:cs typeface="Arial MT"/>
            </a:endParaRPr>
          </a:p>
        </p:txBody>
      </p:sp>
      <p:grpSp>
        <p:nvGrpSpPr>
          <p:cNvPr id="136" name="object 44"/>
          <p:cNvGrpSpPr/>
          <p:nvPr/>
        </p:nvGrpSpPr>
        <p:grpSpPr>
          <a:xfrm>
            <a:off x="3922165" y="2267978"/>
            <a:ext cx="1219954" cy="450892"/>
            <a:chOff x="1722882" y="3144011"/>
            <a:chExt cx="1137285" cy="359283"/>
          </a:xfrm>
        </p:grpSpPr>
        <p:sp>
          <p:nvSpPr>
            <p:cNvPr id="137" name="object 45"/>
            <p:cNvSpPr/>
            <p:nvPr/>
          </p:nvSpPr>
          <p:spPr>
            <a:xfrm>
              <a:off x="2264664" y="3144011"/>
              <a:ext cx="50800" cy="50800"/>
            </a:xfrm>
            <a:custGeom>
              <a:avLst/>
              <a:gdLst/>
              <a:ahLst/>
              <a:cxnLst/>
              <a:rect l="l" t="t" r="r" b="b"/>
              <a:pathLst>
                <a:path w="50800" h="50800">
                  <a:moveTo>
                    <a:pt x="41910" y="0"/>
                  </a:moveTo>
                  <a:lnTo>
                    <a:pt x="8381" y="0"/>
                  </a:lnTo>
                  <a:lnTo>
                    <a:pt x="8381" y="25145"/>
                  </a:lnTo>
                  <a:lnTo>
                    <a:pt x="0" y="25145"/>
                  </a:lnTo>
                  <a:lnTo>
                    <a:pt x="25146" y="50292"/>
                  </a:lnTo>
                  <a:lnTo>
                    <a:pt x="50292" y="25145"/>
                  </a:lnTo>
                  <a:lnTo>
                    <a:pt x="41910" y="25145"/>
                  </a:lnTo>
                  <a:lnTo>
                    <a:pt x="41910" y="0"/>
                  </a:lnTo>
                  <a:close/>
                </a:path>
              </a:pathLst>
            </a:custGeom>
            <a:solidFill>
              <a:srgbClr val="AAC0EC"/>
            </a:solidFill>
          </p:spPr>
          <p:txBody>
            <a:bodyPr wrap="square" lIns="0" tIns="0" rIns="0" bIns="0" rtlCol="0"/>
            <a:lstStyle/>
            <a:p>
              <a:endParaRPr dirty="0"/>
            </a:p>
          </p:txBody>
        </p:sp>
        <p:sp>
          <p:nvSpPr>
            <p:cNvPr id="138" name="object 46"/>
            <p:cNvSpPr/>
            <p:nvPr/>
          </p:nvSpPr>
          <p:spPr>
            <a:xfrm>
              <a:off x="1722882" y="3219449"/>
              <a:ext cx="1137285" cy="283845"/>
            </a:xfrm>
            <a:custGeom>
              <a:avLst/>
              <a:gdLst/>
              <a:ahLst/>
              <a:cxnLst/>
              <a:rect l="l" t="t" r="r" b="b"/>
              <a:pathLst>
                <a:path w="1137285" h="283845">
                  <a:moveTo>
                    <a:pt x="1108583" y="0"/>
                  </a:moveTo>
                  <a:lnTo>
                    <a:pt x="28320" y="0"/>
                  </a:lnTo>
                  <a:lnTo>
                    <a:pt x="17305" y="2228"/>
                  </a:lnTo>
                  <a:lnTo>
                    <a:pt x="8302" y="8302"/>
                  </a:lnTo>
                  <a:lnTo>
                    <a:pt x="2228" y="17305"/>
                  </a:lnTo>
                  <a:lnTo>
                    <a:pt x="0" y="28320"/>
                  </a:lnTo>
                  <a:lnTo>
                    <a:pt x="0" y="255143"/>
                  </a:lnTo>
                  <a:lnTo>
                    <a:pt x="2228" y="266158"/>
                  </a:lnTo>
                  <a:lnTo>
                    <a:pt x="8302" y="275161"/>
                  </a:lnTo>
                  <a:lnTo>
                    <a:pt x="17305" y="281235"/>
                  </a:lnTo>
                  <a:lnTo>
                    <a:pt x="28320" y="283463"/>
                  </a:lnTo>
                  <a:lnTo>
                    <a:pt x="1108583" y="283463"/>
                  </a:lnTo>
                  <a:lnTo>
                    <a:pt x="1119598" y="281235"/>
                  </a:lnTo>
                  <a:lnTo>
                    <a:pt x="1128601" y="275161"/>
                  </a:lnTo>
                  <a:lnTo>
                    <a:pt x="1134675" y="266158"/>
                  </a:lnTo>
                  <a:lnTo>
                    <a:pt x="1136904" y="255143"/>
                  </a:lnTo>
                  <a:lnTo>
                    <a:pt x="1136904" y="28320"/>
                  </a:lnTo>
                  <a:lnTo>
                    <a:pt x="1134675" y="17305"/>
                  </a:lnTo>
                  <a:lnTo>
                    <a:pt x="1128601" y="8302"/>
                  </a:lnTo>
                  <a:lnTo>
                    <a:pt x="1119598" y="2228"/>
                  </a:lnTo>
                  <a:lnTo>
                    <a:pt x="1108583" y="0"/>
                  </a:lnTo>
                  <a:close/>
                </a:path>
              </a:pathLst>
            </a:custGeom>
            <a:solidFill>
              <a:srgbClr val="CAD7F3">
                <a:alpha val="90194"/>
              </a:srgbClr>
            </a:solidFill>
          </p:spPr>
          <p:txBody>
            <a:bodyPr wrap="square" lIns="0" tIns="0" rIns="0" bIns="0" rtlCol="0"/>
            <a:lstStyle/>
            <a:p>
              <a:endParaRPr dirty="0"/>
            </a:p>
          </p:txBody>
        </p:sp>
        <p:sp>
          <p:nvSpPr>
            <p:cNvPr id="139" name="object 47"/>
            <p:cNvSpPr/>
            <p:nvPr/>
          </p:nvSpPr>
          <p:spPr>
            <a:xfrm>
              <a:off x="1722882" y="3219449"/>
              <a:ext cx="1137285" cy="283845"/>
            </a:xfrm>
            <a:custGeom>
              <a:avLst/>
              <a:gdLst/>
              <a:ahLst/>
              <a:cxnLst/>
              <a:rect l="l" t="t" r="r" b="b"/>
              <a:pathLst>
                <a:path w="1137285" h="283845">
                  <a:moveTo>
                    <a:pt x="0" y="28320"/>
                  </a:moveTo>
                  <a:lnTo>
                    <a:pt x="2228" y="17305"/>
                  </a:lnTo>
                  <a:lnTo>
                    <a:pt x="8302" y="8302"/>
                  </a:lnTo>
                  <a:lnTo>
                    <a:pt x="17305" y="2228"/>
                  </a:lnTo>
                  <a:lnTo>
                    <a:pt x="28320" y="0"/>
                  </a:lnTo>
                  <a:lnTo>
                    <a:pt x="1108583" y="0"/>
                  </a:lnTo>
                  <a:lnTo>
                    <a:pt x="1119598" y="2228"/>
                  </a:lnTo>
                  <a:lnTo>
                    <a:pt x="1128601" y="8302"/>
                  </a:lnTo>
                  <a:lnTo>
                    <a:pt x="1134675" y="17305"/>
                  </a:lnTo>
                  <a:lnTo>
                    <a:pt x="1136904" y="28320"/>
                  </a:lnTo>
                  <a:lnTo>
                    <a:pt x="1136904" y="255143"/>
                  </a:lnTo>
                  <a:lnTo>
                    <a:pt x="1134675" y="266158"/>
                  </a:lnTo>
                  <a:lnTo>
                    <a:pt x="1128601" y="275161"/>
                  </a:lnTo>
                  <a:lnTo>
                    <a:pt x="1119598" y="281235"/>
                  </a:lnTo>
                  <a:lnTo>
                    <a:pt x="1108583" y="283463"/>
                  </a:lnTo>
                  <a:lnTo>
                    <a:pt x="28320" y="283463"/>
                  </a:lnTo>
                  <a:lnTo>
                    <a:pt x="17305" y="281235"/>
                  </a:lnTo>
                  <a:lnTo>
                    <a:pt x="8302" y="275161"/>
                  </a:lnTo>
                  <a:lnTo>
                    <a:pt x="2228" y="266158"/>
                  </a:lnTo>
                  <a:lnTo>
                    <a:pt x="0" y="255143"/>
                  </a:lnTo>
                  <a:lnTo>
                    <a:pt x="0" y="28320"/>
                  </a:lnTo>
                  <a:close/>
                </a:path>
              </a:pathLst>
            </a:custGeom>
            <a:ln w="25400">
              <a:solidFill>
                <a:srgbClr val="CAD7F3"/>
              </a:solidFill>
            </a:ln>
          </p:spPr>
          <p:txBody>
            <a:bodyPr wrap="square" lIns="0" tIns="0" rIns="0" bIns="0" rtlCol="0"/>
            <a:lstStyle/>
            <a:p>
              <a:endParaRPr dirty="0"/>
            </a:p>
          </p:txBody>
        </p:sp>
      </p:grpSp>
      <p:sp>
        <p:nvSpPr>
          <p:cNvPr id="140" name="object 48"/>
          <p:cNvSpPr txBox="1"/>
          <p:nvPr/>
        </p:nvSpPr>
        <p:spPr>
          <a:xfrm>
            <a:off x="3959210" y="2394825"/>
            <a:ext cx="1196848" cy="135935"/>
          </a:xfrm>
          <a:prstGeom prst="rect">
            <a:avLst/>
          </a:prstGeom>
        </p:spPr>
        <p:txBody>
          <a:bodyPr vert="horz" wrap="square" lIns="0" tIns="12700" rIns="0" bIns="0" rtlCol="0">
            <a:spAutoFit/>
          </a:bodyPr>
          <a:lstStyle/>
          <a:p>
            <a:pPr marL="12700">
              <a:lnSpc>
                <a:spcPct val="100000"/>
              </a:lnSpc>
              <a:spcBef>
                <a:spcPts val="100"/>
              </a:spcBef>
            </a:pPr>
            <a:r>
              <a:rPr lang="en-US" sz="800" dirty="0" smtClean="0">
                <a:latin typeface="Arial MT"/>
                <a:cs typeface="Arial MT"/>
              </a:rPr>
              <a:t>OUTLIER TREATMENT</a:t>
            </a:r>
            <a:endParaRPr sz="800" dirty="0">
              <a:latin typeface="Arial MT"/>
              <a:cs typeface="Arial MT"/>
            </a:endParaRPr>
          </a:p>
        </p:txBody>
      </p:sp>
      <p:grpSp>
        <p:nvGrpSpPr>
          <p:cNvPr id="142" name="object 44"/>
          <p:cNvGrpSpPr/>
          <p:nvPr/>
        </p:nvGrpSpPr>
        <p:grpSpPr>
          <a:xfrm>
            <a:off x="3908226" y="2712852"/>
            <a:ext cx="1233893" cy="428116"/>
            <a:chOff x="1722882" y="3144011"/>
            <a:chExt cx="1137285" cy="359283"/>
          </a:xfrm>
        </p:grpSpPr>
        <p:sp>
          <p:nvSpPr>
            <p:cNvPr id="143" name="object 45"/>
            <p:cNvSpPr/>
            <p:nvPr/>
          </p:nvSpPr>
          <p:spPr>
            <a:xfrm>
              <a:off x="2264664" y="3144011"/>
              <a:ext cx="50800" cy="50800"/>
            </a:xfrm>
            <a:custGeom>
              <a:avLst/>
              <a:gdLst/>
              <a:ahLst/>
              <a:cxnLst/>
              <a:rect l="l" t="t" r="r" b="b"/>
              <a:pathLst>
                <a:path w="50800" h="50800">
                  <a:moveTo>
                    <a:pt x="41910" y="0"/>
                  </a:moveTo>
                  <a:lnTo>
                    <a:pt x="8381" y="0"/>
                  </a:lnTo>
                  <a:lnTo>
                    <a:pt x="8381" y="25145"/>
                  </a:lnTo>
                  <a:lnTo>
                    <a:pt x="0" y="25145"/>
                  </a:lnTo>
                  <a:lnTo>
                    <a:pt x="25146" y="50292"/>
                  </a:lnTo>
                  <a:lnTo>
                    <a:pt x="50292" y="25145"/>
                  </a:lnTo>
                  <a:lnTo>
                    <a:pt x="41910" y="25145"/>
                  </a:lnTo>
                  <a:lnTo>
                    <a:pt x="41910" y="0"/>
                  </a:lnTo>
                  <a:close/>
                </a:path>
              </a:pathLst>
            </a:custGeom>
            <a:solidFill>
              <a:srgbClr val="AAC0EC"/>
            </a:solidFill>
          </p:spPr>
          <p:txBody>
            <a:bodyPr wrap="square" lIns="0" tIns="0" rIns="0" bIns="0" rtlCol="0"/>
            <a:lstStyle/>
            <a:p>
              <a:endParaRPr dirty="0"/>
            </a:p>
          </p:txBody>
        </p:sp>
        <p:sp>
          <p:nvSpPr>
            <p:cNvPr id="144" name="object 46"/>
            <p:cNvSpPr/>
            <p:nvPr/>
          </p:nvSpPr>
          <p:spPr>
            <a:xfrm>
              <a:off x="1722882" y="3219449"/>
              <a:ext cx="1137285" cy="283845"/>
            </a:xfrm>
            <a:custGeom>
              <a:avLst/>
              <a:gdLst/>
              <a:ahLst/>
              <a:cxnLst/>
              <a:rect l="l" t="t" r="r" b="b"/>
              <a:pathLst>
                <a:path w="1137285" h="283845">
                  <a:moveTo>
                    <a:pt x="1108583" y="0"/>
                  </a:moveTo>
                  <a:lnTo>
                    <a:pt x="28320" y="0"/>
                  </a:lnTo>
                  <a:lnTo>
                    <a:pt x="17305" y="2228"/>
                  </a:lnTo>
                  <a:lnTo>
                    <a:pt x="8302" y="8302"/>
                  </a:lnTo>
                  <a:lnTo>
                    <a:pt x="2228" y="17305"/>
                  </a:lnTo>
                  <a:lnTo>
                    <a:pt x="0" y="28320"/>
                  </a:lnTo>
                  <a:lnTo>
                    <a:pt x="0" y="255143"/>
                  </a:lnTo>
                  <a:lnTo>
                    <a:pt x="2228" y="266158"/>
                  </a:lnTo>
                  <a:lnTo>
                    <a:pt x="8302" y="275161"/>
                  </a:lnTo>
                  <a:lnTo>
                    <a:pt x="17305" y="281235"/>
                  </a:lnTo>
                  <a:lnTo>
                    <a:pt x="28320" y="283463"/>
                  </a:lnTo>
                  <a:lnTo>
                    <a:pt x="1108583" y="283463"/>
                  </a:lnTo>
                  <a:lnTo>
                    <a:pt x="1119598" y="281235"/>
                  </a:lnTo>
                  <a:lnTo>
                    <a:pt x="1128601" y="275161"/>
                  </a:lnTo>
                  <a:lnTo>
                    <a:pt x="1134675" y="266158"/>
                  </a:lnTo>
                  <a:lnTo>
                    <a:pt x="1136904" y="255143"/>
                  </a:lnTo>
                  <a:lnTo>
                    <a:pt x="1136904" y="28320"/>
                  </a:lnTo>
                  <a:lnTo>
                    <a:pt x="1134675" y="17305"/>
                  </a:lnTo>
                  <a:lnTo>
                    <a:pt x="1128601" y="8302"/>
                  </a:lnTo>
                  <a:lnTo>
                    <a:pt x="1119598" y="2228"/>
                  </a:lnTo>
                  <a:lnTo>
                    <a:pt x="1108583" y="0"/>
                  </a:lnTo>
                  <a:close/>
                </a:path>
              </a:pathLst>
            </a:custGeom>
            <a:solidFill>
              <a:srgbClr val="CAD7F3">
                <a:alpha val="90194"/>
              </a:srgbClr>
            </a:solidFill>
          </p:spPr>
          <p:txBody>
            <a:bodyPr wrap="square" lIns="0" tIns="0" rIns="0" bIns="0" rtlCol="0"/>
            <a:lstStyle/>
            <a:p>
              <a:endParaRPr dirty="0"/>
            </a:p>
          </p:txBody>
        </p:sp>
        <p:sp>
          <p:nvSpPr>
            <p:cNvPr id="145" name="object 47"/>
            <p:cNvSpPr/>
            <p:nvPr/>
          </p:nvSpPr>
          <p:spPr>
            <a:xfrm>
              <a:off x="1722882" y="3219449"/>
              <a:ext cx="1137285" cy="283845"/>
            </a:xfrm>
            <a:custGeom>
              <a:avLst/>
              <a:gdLst/>
              <a:ahLst/>
              <a:cxnLst/>
              <a:rect l="l" t="t" r="r" b="b"/>
              <a:pathLst>
                <a:path w="1137285" h="283845">
                  <a:moveTo>
                    <a:pt x="0" y="28320"/>
                  </a:moveTo>
                  <a:lnTo>
                    <a:pt x="2228" y="17305"/>
                  </a:lnTo>
                  <a:lnTo>
                    <a:pt x="8302" y="8302"/>
                  </a:lnTo>
                  <a:lnTo>
                    <a:pt x="17305" y="2228"/>
                  </a:lnTo>
                  <a:lnTo>
                    <a:pt x="28320" y="0"/>
                  </a:lnTo>
                  <a:lnTo>
                    <a:pt x="1108583" y="0"/>
                  </a:lnTo>
                  <a:lnTo>
                    <a:pt x="1119598" y="2228"/>
                  </a:lnTo>
                  <a:lnTo>
                    <a:pt x="1128601" y="8302"/>
                  </a:lnTo>
                  <a:lnTo>
                    <a:pt x="1134675" y="17305"/>
                  </a:lnTo>
                  <a:lnTo>
                    <a:pt x="1136904" y="28320"/>
                  </a:lnTo>
                  <a:lnTo>
                    <a:pt x="1136904" y="255143"/>
                  </a:lnTo>
                  <a:lnTo>
                    <a:pt x="1134675" y="266158"/>
                  </a:lnTo>
                  <a:lnTo>
                    <a:pt x="1128601" y="275161"/>
                  </a:lnTo>
                  <a:lnTo>
                    <a:pt x="1119598" y="281235"/>
                  </a:lnTo>
                  <a:lnTo>
                    <a:pt x="1108583" y="283463"/>
                  </a:lnTo>
                  <a:lnTo>
                    <a:pt x="28320" y="283463"/>
                  </a:lnTo>
                  <a:lnTo>
                    <a:pt x="17305" y="281235"/>
                  </a:lnTo>
                  <a:lnTo>
                    <a:pt x="8302" y="275161"/>
                  </a:lnTo>
                  <a:lnTo>
                    <a:pt x="2228" y="266158"/>
                  </a:lnTo>
                  <a:lnTo>
                    <a:pt x="0" y="255143"/>
                  </a:lnTo>
                  <a:lnTo>
                    <a:pt x="0" y="28320"/>
                  </a:lnTo>
                  <a:close/>
                </a:path>
              </a:pathLst>
            </a:custGeom>
            <a:ln w="25400">
              <a:solidFill>
                <a:srgbClr val="CAD7F3"/>
              </a:solidFill>
            </a:ln>
          </p:spPr>
          <p:txBody>
            <a:bodyPr wrap="square" lIns="0" tIns="0" rIns="0" bIns="0" rtlCol="0"/>
            <a:lstStyle/>
            <a:p>
              <a:endParaRPr dirty="0"/>
            </a:p>
          </p:txBody>
        </p:sp>
      </p:grpSp>
      <p:sp>
        <p:nvSpPr>
          <p:cNvPr id="146" name="object 48"/>
          <p:cNvSpPr txBox="1"/>
          <p:nvPr/>
        </p:nvSpPr>
        <p:spPr>
          <a:xfrm>
            <a:off x="3945271" y="2839700"/>
            <a:ext cx="1196848" cy="259045"/>
          </a:xfrm>
          <a:prstGeom prst="rect">
            <a:avLst/>
          </a:prstGeom>
        </p:spPr>
        <p:txBody>
          <a:bodyPr vert="horz" wrap="square" lIns="0" tIns="12700" rIns="0" bIns="0" rtlCol="0">
            <a:spAutoFit/>
          </a:bodyPr>
          <a:lstStyle/>
          <a:p>
            <a:pPr marL="12700">
              <a:lnSpc>
                <a:spcPct val="100000"/>
              </a:lnSpc>
              <a:spcBef>
                <a:spcPts val="100"/>
              </a:spcBef>
            </a:pPr>
            <a:r>
              <a:rPr lang="en-US" sz="800" dirty="0" smtClean="0">
                <a:latin typeface="Arial MT"/>
                <a:cs typeface="Arial MT"/>
              </a:rPr>
              <a:t>REMOVAL OF UNNECESSARY DATA</a:t>
            </a:r>
            <a:endParaRPr sz="800" dirty="0">
              <a:latin typeface="Arial MT"/>
              <a:cs typeface="Arial MT"/>
            </a:endParaRPr>
          </a:p>
        </p:txBody>
      </p:sp>
      <p:grpSp>
        <p:nvGrpSpPr>
          <p:cNvPr id="147" name="object 44"/>
          <p:cNvGrpSpPr/>
          <p:nvPr/>
        </p:nvGrpSpPr>
        <p:grpSpPr>
          <a:xfrm>
            <a:off x="7868605" y="2683154"/>
            <a:ext cx="1079806" cy="372110"/>
            <a:chOff x="1710182" y="3144011"/>
            <a:chExt cx="1162685" cy="372110"/>
          </a:xfrm>
        </p:grpSpPr>
        <p:sp>
          <p:nvSpPr>
            <p:cNvPr id="148" name="object 45"/>
            <p:cNvSpPr/>
            <p:nvPr/>
          </p:nvSpPr>
          <p:spPr>
            <a:xfrm>
              <a:off x="2264664" y="3144011"/>
              <a:ext cx="50800" cy="50800"/>
            </a:xfrm>
            <a:custGeom>
              <a:avLst/>
              <a:gdLst/>
              <a:ahLst/>
              <a:cxnLst/>
              <a:rect l="l" t="t" r="r" b="b"/>
              <a:pathLst>
                <a:path w="50800" h="50800">
                  <a:moveTo>
                    <a:pt x="41910" y="0"/>
                  </a:moveTo>
                  <a:lnTo>
                    <a:pt x="8381" y="0"/>
                  </a:lnTo>
                  <a:lnTo>
                    <a:pt x="8381" y="25145"/>
                  </a:lnTo>
                  <a:lnTo>
                    <a:pt x="0" y="25145"/>
                  </a:lnTo>
                  <a:lnTo>
                    <a:pt x="25146" y="50292"/>
                  </a:lnTo>
                  <a:lnTo>
                    <a:pt x="50292" y="25145"/>
                  </a:lnTo>
                  <a:lnTo>
                    <a:pt x="41910" y="25145"/>
                  </a:lnTo>
                  <a:lnTo>
                    <a:pt x="41910" y="0"/>
                  </a:lnTo>
                  <a:close/>
                </a:path>
              </a:pathLst>
            </a:custGeom>
            <a:solidFill>
              <a:srgbClr val="AAC0EC"/>
            </a:solidFill>
          </p:spPr>
          <p:txBody>
            <a:bodyPr wrap="square" lIns="0" tIns="0" rIns="0" bIns="0" rtlCol="0"/>
            <a:lstStyle/>
            <a:p>
              <a:endParaRPr dirty="0"/>
            </a:p>
          </p:txBody>
        </p:sp>
        <p:sp>
          <p:nvSpPr>
            <p:cNvPr id="149" name="object 46"/>
            <p:cNvSpPr/>
            <p:nvPr/>
          </p:nvSpPr>
          <p:spPr>
            <a:xfrm>
              <a:off x="1722882" y="3219449"/>
              <a:ext cx="1137285" cy="283845"/>
            </a:xfrm>
            <a:custGeom>
              <a:avLst/>
              <a:gdLst/>
              <a:ahLst/>
              <a:cxnLst/>
              <a:rect l="l" t="t" r="r" b="b"/>
              <a:pathLst>
                <a:path w="1137285" h="283845">
                  <a:moveTo>
                    <a:pt x="1108583" y="0"/>
                  </a:moveTo>
                  <a:lnTo>
                    <a:pt x="28320" y="0"/>
                  </a:lnTo>
                  <a:lnTo>
                    <a:pt x="17305" y="2228"/>
                  </a:lnTo>
                  <a:lnTo>
                    <a:pt x="8302" y="8302"/>
                  </a:lnTo>
                  <a:lnTo>
                    <a:pt x="2228" y="17305"/>
                  </a:lnTo>
                  <a:lnTo>
                    <a:pt x="0" y="28320"/>
                  </a:lnTo>
                  <a:lnTo>
                    <a:pt x="0" y="255143"/>
                  </a:lnTo>
                  <a:lnTo>
                    <a:pt x="2228" y="266158"/>
                  </a:lnTo>
                  <a:lnTo>
                    <a:pt x="8302" y="275161"/>
                  </a:lnTo>
                  <a:lnTo>
                    <a:pt x="17305" y="281235"/>
                  </a:lnTo>
                  <a:lnTo>
                    <a:pt x="28320" y="283463"/>
                  </a:lnTo>
                  <a:lnTo>
                    <a:pt x="1108583" y="283463"/>
                  </a:lnTo>
                  <a:lnTo>
                    <a:pt x="1119598" y="281235"/>
                  </a:lnTo>
                  <a:lnTo>
                    <a:pt x="1128601" y="275161"/>
                  </a:lnTo>
                  <a:lnTo>
                    <a:pt x="1134675" y="266158"/>
                  </a:lnTo>
                  <a:lnTo>
                    <a:pt x="1136904" y="255143"/>
                  </a:lnTo>
                  <a:lnTo>
                    <a:pt x="1136904" y="28320"/>
                  </a:lnTo>
                  <a:lnTo>
                    <a:pt x="1134675" y="17305"/>
                  </a:lnTo>
                  <a:lnTo>
                    <a:pt x="1128601" y="8302"/>
                  </a:lnTo>
                  <a:lnTo>
                    <a:pt x="1119598" y="2228"/>
                  </a:lnTo>
                  <a:lnTo>
                    <a:pt x="1108583" y="0"/>
                  </a:lnTo>
                  <a:close/>
                </a:path>
              </a:pathLst>
            </a:custGeom>
            <a:solidFill>
              <a:srgbClr val="CAD7F3">
                <a:alpha val="90194"/>
              </a:srgbClr>
            </a:solidFill>
          </p:spPr>
          <p:txBody>
            <a:bodyPr wrap="square" lIns="0" tIns="0" rIns="0" bIns="0" rtlCol="0"/>
            <a:lstStyle/>
            <a:p>
              <a:endParaRPr dirty="0"/>
            </a:p>
          </p:txBody>
        </p:sp>
        <p:sp>
          <p:nvSpPr>
            <p:cNvPr id="150" name="object 47"/>
            <p:cNvSpPr/>
            <p:nvPr/>
          </p:nvSpPr>
          <p:spPr>
            <a:xfrm>
              <a:off x="1722882" y="3219449"/>
              <a:ext cx="1137285" cy="283845"/>
            </a:xfrm>
            <a:custGeom>
              <a:avLst/>
              <a:gdLst/>
              <a:ahLst/>
              <a:cxnLst/>
              <a:rect l="l" t="t" r="r" b="b"/>
              <a:pathLst>
                <a:path w="1137285" h="283845">
                  <a:moveTo>
                    <a:pt x="0" y="28320"/>
                  </a:moveTo>
                  <a:lnTo>
                    <a:pt x="2228" y="17305"/>
                  </a:lnTo>
                  <a:lnTo>
                    <a:pt x="8302" y="8302"/>
                  </a:lnTo>
                  <a:lnTo>
                    <a:pt x="17305" y="2228"/>
                  </a:lnTo>
                  <a:lnTo>
                    <a:pt x="28320" y="0"/>
                  </a:lnTo>
                  <a:lnTo>
                    <a:pt x="1108583" y="0"/>
                  </a:lnTo>
                  <a:lnTo>
                    <a:pt x="1119598" y="2228"/>
                  </a:lnTo>
                  <a:lnTo>
                    <a:pt x="1128601" y="8302"/>
                  </a:lnTo>
                  <a:lnTo>
                    <a:pt x="1134675" y="17305"/>
                  </a:lnTo>
                  <a:lnTo>
                    <a:pt x="1136904" y="28320"/>
                  </a:lnTo>
                  <a:lnTo>
                    <a:pt x="1136904" y="255143"/>
                  </a:lnTo>
                  <a:lnTo>
                    <a:pt x="1134675" y="266158"/>
                  </a:lnTo>
                  <a:lnTo>
                    <a:pt x="1128601" y="275161"/>
                  </a:lnTo>
                  <a:lnTo>
                    <a:pt x="1119598" y="281235"/>
                  </a:lnTo>
                  <a:lnTo>
                    <a:pt x="1108583" y="283463"/>
                  </a:lnTo>
                  <a:lnTo>
                    <a:pt x="28320" y="283463"/>
                  </a:lnTo>
                  <a:lnTo>
                    <a:pt x="17305" y="281235"/>
                  </a:lnTo>
                  <a:lnTo>
                    <a:pt x="8302" y="275161"/>
                  </a:lnTo>
                  <a:lnTo>
                    <a:pt x="2228" y="266158"/>
                  </a:lnTo>
                  <a:lnTo>
                    <a:pt x="0" y="255143"/>
                  </a:lnTo>
                  <a:lnTo>
                    <a:pt x="0" y="28320"/>
                  </a:lnTo>
                  <a:close/>
                </a:path>
              </a:pathLst>
            </a:custGeom>
            <a:ln w="25400">
              <a:solidFill>
                <a:srgbClr val="CAD7F3"/>
              </a:solidFill>
            </a:ln>
          </p:spPr>
          <p:txBody>
            <a:bodyPr wrap="square" lIns="0" tIns="0" rIns="0" bIns="0" rtlCol="0"/>
            <a:lstStyle/>
            <a:p>
              <a:endParaRPr dirty="0"/>
            </a:p>
          </p:txBody>
        </p:sp>
      </p:grpSp>
      <p:sp>
        <p:nvSpPr>
          <p:cNvPr id="151" name="object 48"/>
          <p:cNvSpPr txBox="1"/>
          <p:nvPr/>
        </p:nvSpPr>
        <p:spPr>
          <a:xfrm>
            <a:off x="7930759" y="2758459"/>
            <a:ext cx="1089660" cy="271869"/>
          </a:xfrm>
          <a:prstGeom prst="rect">
            <a:avLst/>
          </a:prstGeom>
        </p:spPr>
        <p:txBody>
          <a:bodyPr vert="horz" wrap="square" lIns="0" tIns="12700" rIns="0" bIns="0" rtlCol="0">
            <a:spAutoFit/>
          </a:bodyPr>
          <a:lstStyle/>
          <a:p>
            <a:pPr marL="12700">
              <a:lnSpc>
                <a:spcPct val="100000"/>
              </a:lnSpc>
              <a:spcBef>
                <a:spcPts val="100"/>
              </a:spcBef>
            </a:pPr>
            <a:r>
              <a:rPr lang="en-US" sz="800" dirty="0" smtClean="0">
                <a:solidFill>
                  <a:srgbClr val="434343"/>
                </a:solidFill>
                <a:latin typeface="Arial MT"/>
                <a:cs typeface="Arial MT"/>
              </a:rPr>
              <a:t>SAVING THE</a:t>
            </a:r>
          </a:p>
          <a:p>
            <a:pPr marL="12700">
              <a:lnSpc>
                <a:spcPct val="100000"/>
              </a:lnSpc>
              <a:spcBef>
                <a:spcPts val="100"/>
              </a:spcBef>
            </a:pPr>
            <a:r>
              <a:rPr lang="en-US" sz="800" dirty="0" smtClean="0">
                <a:solidFill>
                  <a:srgbClr val="434343"/>
                </a:solidFill>
                <a:latin typeface="Arial MT"/>
                <a:cs typeface="Arial MT"/>
              </a:rPr>
              <a:t>MODEL</a:t>
            </a:r>
            <a:endParaRPr sz="800" dirty="0">
              <a:latin typeface="Arial MT"/>
              <a:cs typeface="Arial MT"/>
            </a:endParaRPr>
          </a:p>
        </p:txBody>
      </p:sp>
      <p:cxnSp>
        <p:nvCxnSpPr>
          <p:cNvPr id="153" name="Straight Arrow Connector 152"/>
          <p:cNvCxnSpPr/>
          <p:nvPr/>
        </p:nvCxnSpPr>
        <p:spPr>
          <a:xfrm>
            <a:off x="1835696" y="3068215"/>
            <a:ext cx="1871882" cy="136889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7" name="Straight Arrow Connector 156"/>
          <p:cNvCxnSpPr/>
          <p:nvPr/>
        </p:nvCxnSpPr>
        <p:spPr>
          <a:xfrm>
            <a:off x="3131840" y="2636912"/>
            <a:ext cx="1065043" cy="162254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9" name="Straight Arrow Connector 158"/>
          <p:cNvCxnSpPr/>
          <p:nvPr/>
        </p:nvCxnSpPr>
        <p:spPr>
          <a:xfrm flipH="1">
            <a:off x="4879336" y="2276872"/>
            <a:ext cx="1035194" cy="198258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1" name="Straight Arrow Connector 160"/>
          <p:cNvCxnSpPr/>
          <p:nvPr/>
        </p:nvCxnSpPr>
        <p:spPr>
          <a:xfrm flipH="1">
            <a:off x="5276695" y="3068960"/>
            <a:ext cx="2895705" cy="129834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26354006"/>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그룹 3"/>
          <p:cNvGrpSpPr/>
          <p:nvPr/>
        </p:nvGrpSpPr>
        <p:grpSpPr>
          <a:xfrm>
            <a:off x="179512" y="4404791"/>
            <a:ext cx="3168352" cy="1871286"/>
            <a:chOff x="615042" y="1241857"/>
            <a:chExt cx="3168352" cy="2164840"/>
          </a:xfrm>
        </p:grpSpPr>
        <p:sp>
          <p:nvSpPr>
            <p:cNvPr id="10" name="Text Box 5"/>
            <p:cNvSpPr txBox="1">
              <a:spLocks noChangeArrowheads="1"/>
            </p:cNvSpPr>
            <p:nvPr/>
          </p:nvSpPr>
          <p:spPr bwMode="auto">
            <a:xfrm>
              <a:off x="741803" y="1778234"/>
              <a:ext cx="3041591" cy="96135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2400" b="1" dirty="0">
                  <a:latin typeface="+mj-lt"/>
                  <a:ea typeface="맑은 고딕" pitchFamily="50" charset="-127"/>
                  <a:cs typeface="굴림" pitchFamily="50" charset="-127"/>
                </a:rPr>
                <a:t> </a:t>
              </a:r>
              <a:r>
                <a:rPr kumimoji="1" lang="en-US" altLang="ko-KR" sz="2400" b="1" dirty="0" smtClean="0">
                  <a:latin typeface="Algerian" panose="04020705040A02060702" pitchFamily="82" charset="0"/>
                  <a:ea typeface="맑은 고딕" pitchFamily="50" charset="-127"/>
                  <a:cs typeface="굴림" pitchFamily="50" charset="-127"/>
                </a:rPr>
                <a:t>Exploratory Data Analysis</a:t>
              </a:r>
              <a:endParaRPr kumimoji="1" lang="en-US" altLang="ko-KR" sz="2400" b="1" dirty="0">
                <a:latin typeface="Algerian" panose="04020705040A02060702" pitchFamily="82" charset="0"/>
                <a:ea typeface="맑은 고딕" pitchFamily="50" charset="-127"/>
                <a:cs typeface="굴림" pitchFamily="50" charset="-127"/>
              </a:endParaRPr>
            </a:p>
          </p:txBody>
        </p:sp>
        <p:sp>
          <p:nvSpPr>
            <p:cNvPr id="12" name="직사각형 11"/>
            <p:cNvSpPr/>
            <p:nvPr/>
          </p:nvSpPr>
          <p:spPr>
            <a:xfrm>
              <a:off x="615042" y="2756149"/>
              <a:ext cx="3168352" cy="650548"/>
            </a:xfrm>
            <a:prstGeom prst="rect">
              <a:avLst/>
            </a:prstGeom>
          </p:spPr>
          <p:txBody>
            <a:bodyPr wrap="square">
              <a:spAutoFit/>
            </a:bodyPr>
            <a:lstStyle/>
            <a:p>
              <a:pPr lvl="0" algn="ctr">
                <a:lnSpc>
                  <a:spcPts val="1200"/>
                </a:lnSpc>
                <a:defRPr/>
              </a:pPr>
              <a:r>
                <a:rPr lang="en-US" altLang="ko-KR" sz="1300" dirty="0" smtClean="0">
                  <a:latin typeface="Garamond" panose="02020404030301010803" pitchFamily="18" charset="0"/>
                  <a:ea typeface="맑은 고딕" pitchFamily="50" charset="-127"/>
                  <a:cs typeface="굴림" pitchFamily="50" charset="-127"/>
                </a:rPr>
                <a:t>EDA is a very crucial ,important part  to examine &amp; study the data and get deeper insights .</a:t>
              </a:r>
              <a:endParaRPr lang="en-US" altLang="ko-KR" sz="1300" dirty="0">
                <a:latin typeface="Garamond" panose="02020404030301010803" pitchFamily="18" charset="0"/>
                <a:ea typeface="맑은 고딕" pitchFamily="50" charset="-127"/>
                <a:cs typeface="굴림" pitchFamily="50" charset="-127"/>
              </a:endParaRPr>
            </a:p>
          </p:txBody>
        </p:sp>
        <p:sp>
          <p:nvSpPr>
            <p:cNvPr id="11" name="Text Box 4"/>
            <p:cNvSpPr txBox="1">
              <a:spLocks noChangeArrowheads="1"/>
            </p:cNvSpPr>
            <p:nvPr/>
          </p:nvSpPr>
          <p:spPr bwMode="auto">
            <a:xfrm>
              <a:off x="2078515" y="1241857"/>
              <a:ext cx="601447" cy="676510"/>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smtClean="0">
                  <a:solidFill>
                    <a:schemeClr val="accent3">
                      <a:lumMod val="75000"/>
                    </a:schemeClr>
                  </a:solidFill>
                  <a:latin typeface="+mj-lt"/>
                  <a:ea typeface="맑은 고딕" pitchFamily="50" charset="-127"/>
                  <a:cs typeface="굴림" pitchFamily="50" charset="-127"/>
                </a:rPr>
                <a:t>02</a:t>
              </a:r>
              <a:endParaRPr kumimoji="1" lang="ko-KR" altLang="ko-KR" sz="3200" b="1" dirty="0">
                <a:solidFill>
                  <a:schemeClr val="accent3">
                    <a:lumMod val="75000"/>
                  </a:schemeClr>
                </a:solidFill>
                <a:latin typeface="+mj-lt"/>
                <a:ea typeface="맑은 고딕" pitchFamily="50" charset="-127"/>
                <a:cs typeface="굴림" pitchFamily="50" charset="-127"/>
              </a:endParaRPr>
            </a:p>
          </p:txBody>
        </p:sp>
      </p:grpSp>
      <p:sp>
        <p:nvSpPr>
          <p:cNvPr id="9" name="직사각형 11"/>
          <p:cNvSpPr/>
          <p:nvPr/>
        </p:nvSpPr>
        <p:spPr>
          <a:xfrm>
            <a:off x="5940152" y="3356992"/>
            <a:ext cx="2673424" cy="246221"/>
          </a:xfrm>
          <a:prstGeom prst="rect">
            <a:avLst/>
          </a:prstGeom>
        </p:spPr>
        <p:txBody>
          <a:bodyPr wrap="square">
            <a:spAutoFit/>
          </a:bodyPr>
          <a:lstStyle/>
          <a:p>
            <a:pPr lvl="0" algn="ctr">
              <a:lnSpc>
                <a:spcPts val="1200"/>
              </a:lnSpc>
              <a:defRPr/>
            </a:pPr>
            <a:endParaRPr lang="en-US" altLang="ko-KR" sz="1100" dirty="0">
              <a:solidFill>
                <a:schemeClr val="tx1">
                  <a:lumMod val="50000"/>
                  <a:lumOff val="50000"/>
                </a:schemeClr>
              </a:solidFill>
              <a:latin typeface="+mj-lt"/>
              <a:ea typeface="맑은 고딕" pitchFamily="50" charset="-127"/>
              <a:cs typeface="굴림" pitchFamily="50" charset="-127"/>
            </a:endParaRPr>
          </a:p>
        </p:txBody>
      </p:sp>
      <p:pic>
        <p:nvPicPr>
          <p:cNvPr id="3" name="Picture 2"/>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121919" y="3645024"/>
            <a:ext cx="3986585" cy="3227299"/>
          </a:xfrm>
          <a:prstGeom prst="rect">
            <a:avLst/>
          </a:prstGeom>
        </p:spPr>
      </p:pic>
    </p:spTree>
    <p:extLst>
      <p:ext uri="{BB962C8B-B14F-4D97-AF65-F5344CB8AC3E}">
        <p14:creationId xmlns:p14="http://schemas.microsoft.com/office/powerpoint/2010/main" val="3870565893"/>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323528" y="1844824"/>
            <a:ext cx="2088232" cy="4812974"/>
          </a:xfrm>
          <a:ln/>
        </p:spPr>
        <p:style>
          <a:lnRef idx="0">
            <a:schemeClr val="accent3"/>
          </a:lnRef>
          <a:fillRef idx="3">
            <a:schemeClr val="accent3"/>
          </a:fillRef>
          <a:effectRef idx="3">
            <a:schemeClr val="accent3"/>
          </a:effectRef>
          <a:fontRef idx="minor">
            <a:schemeClr val="lt1"/>
          </a:fontRef>
        </p:style>
        <p:txBody>
          <a:bodyPr>
            <a:normAutofit fontScale="85000" lnSpcReduction="20000"/>
          </a:bodyPr>
          <a:lstStyle/>
          <a:p>
            <a:r>
              <a:rPr lang="en-US" altLang="ko-KR" b="1" dirty="0">
                <a:latin typeface="Garamond" panose="02020404030301010803" pitchFamily="18" charset="0"/>
              </a:rPr>
              <a:t>1. Cap-diameter</a:t>
            </a:r>
            <a:endParaRPr lang="en-US" altLang="ko-KR" b="1" dirty="0" smtClean="0">
              <a:latin typeface="Garamond" panose="02020404030301010803" pitchFamily="18" charset="0"/>
            </a:endParaRPr>
          </a:p>
          <a:p>
            <a:r>
              <a:rPr lang="en-US" altLang="ko-KR" b="1" dirty="0">
                <a:latin typeface="Garamond" panose="02020404030301010803" pitchFamily="18" charset="0"/>
              </a:rPr>
              <a:t>2. Cap-shape</a:t>
            </a:r>
            <a:endParaRPr lang="en-US" altLang="ko-KR" b="1" dirty="0" smtClean="0">
              <a:latin typeface="Garamond" panose="02020404030301010803" pitchFamily="18" charset="0"/>
            </a:endParaRPr>
          </a:p>
          <a:p>
            <a:r>
              <a:rPr lang="en-US" altLang="ko-KR" b="1" dirty="0">
                <a:latin typeface="Garamond" panose="02020404030301010803" pitchFamily="18" charset="0"/>
              </a:rPr>
              <a:t>3. Cap-surface</a:t>
            </a:r>
            <a:endParaRPr lang="en-US" altLang="ko-KR" b="1" dirty="0" smtClean="0">
              <a:latin typeface="Garamond" panose="02020404030301010803" pitchFamily="18" charset="0"/>
            </a:endParaRPr>
          </a:p>
          <a:p>
            <a:r>
              <a:rPr lang="en-US" altLang="ko-KR" b="1" dirty="0">
                <a:latin typeface="Garamond" panose="02020404030301010803" pitchFamily="18" charset="0"/>
              </a:rPr>
              <a:t>4. Cap color</a:t>
            </a:r>
            <a:endParaRPr lang="en-US" altLang="ko-KR" b="1" dirty="0" smtClean="0">
              <a:latin typeface="Garamond" panose="02020404030301010803" pitchFamily="18" charset="0"/>
            </a:endParaRPr>
          </a:p>
          <a:p>
            <a:r>
              <a:rPr lang="en-US" altLang="ko-KR" b="1" dirty="0">
                <a:latin typeface="Garamond" panose="02020404030301010803" pitchFamily="18" charset="0"/>
              </a:rPr>
              <a:t>5. Does-bruise-or-bleed</a:t>
            </a:r>
            <a:endParaRPr lang="en-US" altLang="ko-KR" b="1" dirty="0" smtClean="0">
              <a:latin typeface="Garamond" panose="02020404030301010803" pitchFamily="18" charset="0"/>
            </a:endParaRPr>
          </a:p>
          <a:p>
            <a:r>
              <a:rPr lang="en-US" altLang="ko-KR" b="1" dirty="0">
                <a:latin typeface="Garamond" panose="02020404030301010803" pitchFamily="18" charset="0"/>
              </a:rPr>
              <a:t>6. Gill-attachment</a:t>
            </a:r>
            <a:endParaRPr lang="en-US" altLang="ko-KR" b="1" dirty="0" smtClean="0">
              <a:latin typeface="Garamond" panose="02020404030301010803" pitchFamily="18" charset="0"/>
            </a:endParaRPr>
          </a:p>
          <a:p>
            <a:r>
              <a:rPr lang="en-US" altLang="ko-KR" b="1" dirty="0">
                <a:latin typeface="Garamond" panose="02020404030301010803" pitchFamily="18" charset="0"/>
              </a:rPr>
              <a:t>7. Gill- Spacing</a:t>
            </a:r>
            <a:endParaRPr lang="en-US" altLang="ko-KR" b="1" dirty="0" smtClean="0">
              <a:latin typeface="Garamond" panose="02020404030301010803" pitchFamily="18" charset="0"/>
            </a:endParaRPr>
          </a:p>
          <a:p>
            <a:r>
              <a:rPr lang="en-US" altLang="ko-KR" b="1" dirty="0">
                <a:latin typeface="Garamond" panose="02020404030301010803" pitchFamily="18" charset="0"/>
              </a:rPr>
              <a:t>8. Gill-Color</a:t>
            </a:r>
            <a:endParaRPr lang="en-US" altLang="ko-KR" b="1" dirty="0" smtClean="0">
              <a:latin typeface="Garamond" panose="02020404030301010803" pitchFamily="18" charset="0"/>
            </a:endParaRPr>
          </a:p>
          <a:p>
            <a:r>
              <a:rPr lang="en-US" altLang="ko-KR" b="1" dirty="0" smtClean="0">
                <a:latin typeface="Garamond" panose="02020404030301010803" pitchFamily="18" charset="0"/>
              </a:rPr>
              <a:t>9</a:t>
            </a:r>
            <a:r>
              <a:rPr lang="en-US" altLang="ko-KR" b="1" dirty="0">
                <a:latin typeface="Garamond" panose="02020404030301010803" pitchFamily="18" charset="0"/>
              </a:rPr>
              <a:t>. Stem-height</a:t>
            </a:r>
            <a:endParaRPr lang="en-US" altLang="ko-KR" b="1" dirty="0" smtClean="0">
              <a:latin typeface="Garamond" panose="02020404030301010803" pitchFamily="18" charset="0"/>
            </a:endParaRPr>
          </a:p>
          <a:p>
            <a:r>
              <a:rPr lang="en-US" altLang="ko-KR" b="1" dirty="0">
                <a:latin typeface="Garamond" panose="02020404030301010803" pitchFamily="18" charset="0"/>
              </a:rPr>
              <a:t>10. Stem-Width</a:t>
            </a:r>
            <a:endParaRPr lang="en-US" altLang="ko-KR" b="1" dirty="0" smtClean="0">
              <a:latin typeface="Garamond" panose="02020404030301010803" pitchFamily="18" charset="0"/>
            </a:endParaRPr>
          </a:p>
          <a:p>
            <a:r>
              <a:rPr lang="en-US" altLang="ko-KR" b="1" dirty="0">
                <a:latin typeface="Garamond" panose="02020404030301010803" pitchFamily="18" charset="0"/>
              </a:rPr>
              <a:t>11. Stem-Root</a:t>
            </a:r>
            <a:endParaRPr lang="en-US" altLang="ko-KR" b="1" dirty="0" smtClean="0">
              <a:latin typeface="Garamond" panose="02020404030301010803" pitchFamily="18" charset="0"/>
            </a:endParaRPr>
          </a:p>
          <a:p>
            <a:r>
              <a:rPr lang="en-US" altLang="ko-KR" b="1" dirty="0">
                <a:latin typeface="Garamond" panose="02020404030301010803" pitchFamily="18" charset="0"/>
              </a:rPr>
              <a:t>12. Stem-Surface</a:t>
            </a:r>
            <a:endParaRPr lang="en-US" altLang="ko-KR" b="1" dirty="0" smtClean="0">
              <a:latin typeface="Garamond" panose="02020404030301010803" pitchFamily="18" charset="0"/>
            </a:endParaRPr>
          </a:p>
          <a:p>
            <a:r>
              <a:rPr lang="en-US" altLang="ko-KR" b="1" dirty="0">
                <a:latin typeface="Garamond" panose="02020404030301010803" pitchFamily="18" charset="0"/>
              </a:rPr>
              <a:t>13. Stem-Color</a:t>
            </a:r>
            <a:endParaRPr lang="en-US" altLang="ko-KR" b="1" dirty="0" smtClean="0">
              <a:latin typeface="Garamond" panose="02020404030301010803" pitchFamily="18" charset="0"/>
            </a:endParaRPr>
          </a:p>
          <a:p>
            <a:r>
              <a:rPr lang="en-US" altLang="ko-KR" b="1" dirty="0">
                <a:latin typeface="Garamond" panose="02020404030301010803" pitchFamily="18" charset="0"/>
              </a:rPr>
              <a:t>14. </a:t>
            </a:r>
            <a:r>
              <a:rPr lang="en-US" altLang="ko-KR" b="1" dirty="0" smtClean="0">
                <a:latin typeface="Garamond" panose="02020404030301010803" pitchFamily="18" charset="0"/>
              </a:rPr>
              <a:t>Veil-Type</a:t>
            </a:r>
          </a:p>
          <a:p>
            <a:r>
              <a:rPr lang="en-US" altLang="ko-KR" b="1" dirty="0">
                <a:latin typeface="Garamond" panose="02020404030301010803" pitchFamily="18" charset="0"/>
              </a:rPr>
              <a:t>15. </a:t>
            </a:r>
            <a:r>
              <a:rPr lang="en-US" altLang="ko-KR" b="1" dirty="0" smtClean="0">
                <a:latin typeface="Garamond" panose="02020404030301010803" pitchFamily="18" charset="0"/>
              </a:rPr>
              <a:t>Veil-Color</a:t>
            </a:r>
          </a:p>
          <a:p>
            <a:r>
              <a:rPr lang="en-US" altLang="ko-KR" b="1" dirty="0">
                <a:latin typeface="Garamond" panose="02020404030301010803" pitchFamily="18" charset="0"/>
              </a:rPr>
              <a:t>16. </a:t>
            </a:r>
            <a:r>
              <a:rPr lang="en-US" altLang="ko-KR" b="1" dirty="0" smtClean="0">
                <a:latin typeface="Garamond" panose="02020404030301010803" pitchFamily="18" charset="0"/>
              </a:rPr>
              <a:t>has-ring</a:t>
            </a:r>
          </a:p>
          <a:p>
            <a:r>
              <a:rPr lang="en-US" altLang="ko-KR" b="1" dirty="0">
                <a:latin typeface="Garamond" panose="02020404030301010803" pitchFamily="18" charset="0"/>
              </a:rPr>
              <a:t>17. Ring-Type</a:t>
            </a:r>
            <a:endParaRPr lang="en-US" altLang="ko-KR" b="1" dirty="0" smtClean="0">
              <a:latin typeface="Garamond" panose="02020404030301010803" pitchFamily="18" charset="0"/>
            </a:endParaRPr>
          </a:p>
          <a:p>
            <a:r>
              <a:rPr lang="en-US" altLang="ko-KR" b="1" dirty="0">
                <a:latin typeface="Garamond" panose="02020404030301010803" pitchFamily="18" charset="0"/>
              </a:rPr>
              <a:t>18. </a:t>
            </a:r>
            <a:r>
              <a:rPr lang="en-US" altLang="ko-KR" b="1" dirty="0" smtClean="0">
                <a:latin typeface="Garamond" panose="02020404030301010803" pitchFamily="18" charset="0"/>
              </a:rPr>
              <a:t>Spore-Print-Color</a:t>
            </a:r>
          </a:p>
          <a:p>
            <a:r>
              <a:rPr lang="en-US" altLang="ko-KR" b="1" dirty="0">
                <a:latin typeface="Garamond" panose="02020404030301010803" pitchFamily="18" charset="0"/>
              </a:rPr>
              <a:t>20. </a:t>
            </a:r>
            <a:r>
              <a:rPr lang="en-US" altLang="ko-KR" b="1" dirty="0" smtClean="0">
                <a:latin typeface="Garamond" panose="02020404030301010803" pitchFamily="18" charset="0"/>
              </a:rPr>
              <a:t>Habitat</a:t>
            </a:r>
          </a:p>
          <a:p>
            <a:r>
              <a:rPr lang="en-US" altLang="ko-KR" b="1" dirty="0">
                <a:latin typeface="Garamond" panose="02020404030301010803" pitchFamily="18" charset="0"/>
              </a:rPr>
              <a:t>21. Season</a:t>
            </a:r>
            <a:endParaRPr lang="en-US" altLang="ko-KR" b="1" dirty="0" smtClean="0">
              <a:latin typeface="Garamond" panose="02020404030301010803" pitchFamily="18" charset="0"/>
            </a:endParaRPr>
          </a:p>
          <a:p>
            <a:r>
              <a:rPr lang="en-US" altLang="ko-KR" b="1" dirty="0" smtClean="0">
                <a:latin typeface="Garamond" panose="02020404030301010803" pitchFamily="18" charset="0"/>
              </a:rPr>
              <a:t>22.Famil.</a:t>
            </a:r>
          </a:p>
          <a:p>
            <a:r>
              <a:rPr lang="en-US" altLang="ko-KR" b="1" dirty="0" smtClean="0">
                <a:latin typeface="Garamond" panose="02020404030301010803" pitchFamily="18" charset="0"/>
              </a:rPr>
              <a:t>23.Name</a:t>
            </a:r>
          </a:p>
        </p:txBody>
      </p:sp>
      <p:sp>
        <p:nvSpPr>
          <p:cNvPr id="5" name="제목 1"/>
          <p:cNvSpPr>
            <a:spLocks noGrp="1"/>
          </p:cNvSpPr>
          <p:nvPr>
            <p:ph type="title"/>
          </p:nvPr>
        </p:nvSpPr>
        <p:spPr>
          <a:xfrm>
            <a:off x="1763688" y="15032"/>
            <a:ext cx="7661196" cy="796908"/>
          </a:xfrm>
        </p:spPr>
        <p:txBody>
          <a:bodyPr>
            <a:normAutofit/>
          </a:bodyPr>
          <a:lstStyle/>
          <a:p>
            <a:r>
              <a:rPr lang="en-US" altLang="ko-KR" sz="3600" dirty="0" smtClean="0"/>
              <a:t>Exploratory Data Analysis(EDA)</a:t>
            </a:r>
            <a:endParaRPr lang="ko-KR" altLang="en-US" sz="3600" dirty="0"/>
          </a:p>
        </p:txBody>
      </p:sp>
      <p:sp>
        <p:nvSpPr>
          <p:cNvPr id="2" name="Rectangle 1"/>
          <p:cNvSpPr/>
          <p:nvPr/>
        </p:nvSpPr>
        <p:spPr>
          <a:xfrm>
            <a:off x="6456442" y="1484784"/>
            <a:ext cx="2376264"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Dependent  Variables</a:t>
            </a:r>
            <a:endParaRPr lang="en-US" dirty="0"/>
          </a:p>
        </p:txBody>
      </p:sp>
      <p:sp>
        <p:nvSpPr>
          <p:cNvPr id="7" name="Rectangle 6"/>
          <p:cNvSpPr/>
          <p:nvPr/>
        </p:nvSpPr>
        <p:spPr>
          <a:xfrm>
            <a:off x="251520" y="1412776"/>
            <a:ext cx="2376264"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Independent  Variables</a:t>
            </a:r>
            <a:endParaRPr lang="en-US" dirty="0"/>
          </a:p>
        </p:txBody>
      </p:sp>
      <p:sp>
        <p:nvSpPr>
          <p:cNvPr id="3" name="Rounded Rectangle 2"/>
          <p:cNvSpPr/>
          <p:nvPr/>
        </p:nvSpPr>
        <p:spPr>
          <a:xfrm>
            <a:off x="3479086" y="1075879"/>
            <a:ext cx="2952328" cy="360040"/>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b="1" dirty="0" smtClean="0"/>
              <a:t>Data Dictionary &amp; Analysis </a:t>
            </a:r>
            <a:endParaRPr lang="en-US" b="1" dirty="0"/>
          </a:p>
        </p:txBody>
      </p:sp>
      <p:sp>
        <p:nvSpPr>
          <p:cNvPr id="8" name="내용 개체 틀 5"/>
          <p:cNvSpPr txBox="1">
            <a:spLocks/>
          </p:cNvSpPr>
          <p:nvPr/>
        </p:nvSpPr>
        <p:spPr>
          <a:xfrm>
            <a:off x="6456442" y="1988840"/>
            <a:ext cx="2232248" cy="303854"/>
          </a:xfrm>
          <a:prstGeom prst="rect">
            <a:avLst/>
          </a:prstGeom>
        </p:spPr>
        <p:style>
          <a:lnRef idx="0">
            <a:schemeClr val="accent3"/>
          </a:lnRef>
          <a:fillRef idx="3">
            <a:schemeClr val="accent3"/>
          </a:fillRef>
          <a:effectRef idx="3">
            <a:schemeClr val="accent3"/>
          </a:effectRef>
          <a:fontRef idx="minor">
            <a:schemeClr val="lt1"/>
          </a:fontRef>
        </p:style>
        <p:txBody>
          <a:bodyPr vert="horz" lIns="91440" tIns="45720" rIns="91440" bIns="45720" rtlCol="0">
            <a:normAutofit fontScale="92500" lnSpcReduction="10000"/>
          </a:bodyPr>
          <a:lstStyle>
            <a:lvl1pPr marL="342900" indent="-3429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1pPr>
            <a:lvl2pPr marL="742950" indent="-28575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2pPr>
            <a:lvl3pPr marL="1143000" indent="-2286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3pPr>
            <a:lvl4pPr marL="1600200" indent="-2286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4pPr>
            <a:lvl5pPr marL="2057400" indent="-228600" algn="l" defTabSz="914400" rtl="0" eaLnBrk="1" latinLnBrk="1" hangingPunct="1">
              <a:spcBef>
                <a:spcPct val="20000"/>
              </a:spcBef>
              <a:buFont typeface="Arial" pitchFamily="34" charset="0"/>
              <a:buNone/>
              <a:defRPr lang="ko-KR" altLang="en-US" sz="1600" i="1" kern="1200" baseline="0">
                <a:solidFill>
                  <a:schemeClr val="tx1">
                    <a:lumMod val="65000"/>
                    <a:lumOff val="35000"/>
                  </a:schemeClr>
                </a:solidFill>
                <a:latin typeface="+mj-lt"/>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b="1" dirty="0" smtClean="0">
                <a:latin typeface="Garamond" panose="02020404030301010803" pitchFamily="18" charset="0"/>
              </a:rPr>
              <a:t>1.Class</a:t>
            </a:r>
          </a:p>
        </p:txBody>
      </p:sp>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l="13776" t="26188" r="17713" b="6579"/>
          <a:stretch/>
        </p:blipFill>
        <p:spPr>
          <a:xfrm>
            <a:off x="2879304" y="3401616"/>
            <a:ext cx="6264696" cy="3456384"/>
          </a:xfrm>
          <a:prstGeom prst="rect">
            <a:avLst/>
          </a:prstGeom>
        </p:spPr>
      </p:pic>
      <p:sp>
        <p:nvSpPr>
          <p:cNvPr id="9" name="Rounded Rectangle 8"/>
          <p:cNvSpPr/>
          <p:nvPr/>
        </p:nvSpPr>
        <p:spPr>
          <a:xfrm>
            <a:off x="2879304" y="3059411"/>
            <a:ext cx="6264696" cy="360040"/>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b="1" dirty="0" smtClean="0"/>
              <a:t>Missing Values from Each Column</a:t>
            </a:r>
            <a:endParaRPr lang="en-US" b="1" dirty="0"/>
          </a:p>
        </p:txBody>
      </p:sp>
    </p:spTree>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1"/>
          <p:cNvSpPr>
            <a:spLocks noGrp="1"/>
          </p:cNvSpPr>
          <p:nvPr>
            <p:ph type="title"/>
          </p:nvPr>
        </p:nvSpPr>
        <p:spPr>
          <a:xfrm>
            <a:off x="2195736" y="0"/>
            <a:ext cx="7661196" cy="527926"/>
          </a:xfrm>
        </p:spPr>
        <p:txBody>
          <a:bodyPr>
            <a:noAutofit/>
          </a:bodyPr>
          <a:lstStyle/>
          <a:p>
            <a:r>
              <a:rPr lang="en-US" altLang="ko-KR" sz="3200" dirty="0" smtClean="0"/>
              <a:t>Exploratory </a:t>
            </a:r>
            <a:r>
              <a:rPr lang="en-US" altLang="ko-KR" sz="3200" dirty="0"/>
              <a:t>Data Analysis</a:t>
            </a:r>
            <a:endParaRPr lang="ko-KR" altLang="en-US" sz="3200" dirty="0"/>
          </a:p>
        </p:txBody>
      </p:sp>
      <p:sp>
        <p:nvSpPr>
          <p:cNvPr id="2" name="Rounded Rectangle 1"/>
          <p:cNvSpPr/>
          <p:nvPr/>
        </p:nvSpPr>
        <p:spPr>
          <a:xfrm>
            <a:off x="251520" y="476672"/>
            <a:ext cx="2088232" cy="504056"/>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ln w="0"/>
                <a:solidFill>
                  <a:schemeClr val="tx1"/>
                </a:solidFill>
                <a:effectLst>
                  <a:outerShdw blurRad="38100" dist="19050" dir="2700000" algn="tl" rotWithShape="0">
                    <a:schemeClr val="dk1">
                      <a:alpha val="40000"/>
                    </a:schemeClr>
                  </a:outerShdw>
                </a:effectLst>
              </a:rPr>
              <a:t>Univariate Analysis</a:t>
            </a:r>
            <a:endParaRPr lang="en-US" dirty="0">
              <a:ln w="0"/>
              <a:solidFill>
                <a:schemeClr val="tx1"/>
              </a:solidFill>
              <a:effectLst>
                <a:outerShdw blurRad="38100" dist="19050" dir="2700000" algn="tl" rotWithShape="0">
                  <a:schemeClr val="dk1">
                    <a:alpha val="40000"/>
                  </a:schemeClr>
                </a:outerShdw>
              </a:effectLst>
            </a:endParaRPr>
          </a:p>
        </p:txBody>
      </p:sp>
      <p:pic>
        <p:nvPicPr>
          <p:cNvPr id="18" name="Picture 1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4128" y="1100153"/>
            <a:ext cx="3419872" cy="4057039"/>
          </a:xfrm>
          <a:prstGeom prst="rect">
            <a:avLst/>
          </a:prstGeom>
        </p:spPr>
      </p:pic>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52" y="3075406"/>
            <a:ext cx="2026469" cy="2081786"/>
          </a:xfrm>
          <a:prstGeom prst="rect">
            <a:avLst/>
          </a:prstGeom>
        </p:spPr>
      </p:pic>
      <p:pic>
        <p:nvPicPr>
          <p:cNvPr id="24" name="Picture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32555" y="3075406"/>
            <a:ext cx="1798960" cy="2081786"/>
          </a:xfrm>
          <a:prstGeom prst="rect">
            <a:avLst/>
          </a:prstGeom>
        </p:spPr>
      </p:pic>
      <p:pic>
        <p:nvPicPr>
          <p:cNvPr id="26" name="Picture 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59109" y="3075406"/>
            <a:ext cx="1864820" cy="2081786"/>
          </a:xfrm>
          <a:prstGeom prst="rect">
            <a:avLst/>
          </a:prstGeom>
        </p:spPr>
      </p:pic>
      <p:pic>
        <p:nvPicPr>
          <p:cNvPr id="33" name="Picture 3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31315" y="1100153"/>
            <a:ext cx="1792813" cy="1975253"/>
          </a:xfrm>
          <a:prstGeom prst="rect">
            <a:avLst/>
          </a:prstGeom>
        </p:spPr>
      </p:pic>
      <p:pic>
        <p:nvPicPr>
          <p:cNvPr id="34" name="Picture 3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 y="1100153"/>
            <a:ext cx="2051720" cy="1968807"/>
          </a:xfrm>
          <a:prstGeom prst="rect">
            <a:avLst/>
          </a:prstGeom>
        </p:spPr>
      </p:pic>
      <p:pic>
        <p:nvPicPr>
          <p:cNvPr id="35" name="Content Placeholder 3"/>
          <p:cNvPicPr>
            <a:picLocks noGrp="1" noChangeAspect="1"/>
          </p:cNvPicPr>
          <p:nvPr>
            <p:ph idx="1"/>
          </p:nvPr>
        </p:nvPicPr>
        <p:blipFill>
          <a:blip r:embed="rId8">
            <a:extLst>
              <a:ext uri="{28A0092B-C50C-407E-A947-70E740481C1C}">
                <a14:useLocalDpi xmlns:a14="http://schemas.microsoft.com/office/drawing/2010/main" val="0"/>
              </a:ext>
            </a:extLst>
          </a:blip>
          <a:stretch>
            <a:fillRect/>
          </a:stretch>
        </p:blipFill>
        <p:spPr>
          <a:xfrm>
            <a:off x="2059108" y="1100153"/>
            <a:ext cx="1864820" cy="1975253"/>
          </a:xfrm>
        </p:spPr>
      </p:pic>
      <p:sp>
        <p:nvSpPr>
          <p:cNvPr id="36" name="TextBox 35"/>
          <p:cNvSpPr txBox="1"/>
          <p:nvPr/>
        </p:nvSpPr>
        <p:spPr>
          <a:xfrm>
            <a:off x="63104" y="5157192"/>
            <a:ext cx="9080896" cy="1754326"/>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b="1" u="sng" dirty="0" smtClean="0">
                <a:latin typeface="Arial Narrow" panose="020B0606020202030204" pitchFamily="34" charset="0"/>
              </a:rPr>
              <a:t>Inference:- </a:t>
            </a:r>
            <a:r>
              <a:rPr lang="en-US" b="1" dirty="0" smtClean="0">
                <a:latin typeface="Arial Narrow" panose="020B0606020202030204" pitchFamily="34" charset="0"/>
              </a:rPr>
              <a:t>(A)From the Distribution plots we can observe that the distribution of Cap-</a:t>
            </a:r>
            <a:r>
              <a:rPr lang="en-US" b="1" dirty="0" err="1" smtClean="0">
                <a:latin typeface="Arial Narrow" panose="020B0606020202030204" pitchFamily="34" charset="0"/>
              </a:rPr>
              <a:t>Diameter,stem</a:t>
            </a:r>
            <a:r>
              <a:rPr lang="en-US" b="1" dirty="0" smtClean="0">
                <a:latin typeface="Arial Narrow" panose="020B0606020202030204" pitchFamily="34" charset="0"/>
              </a:rPr>
              <a:t>-height and stem-width are slightly indicating  right skewness and the evidence is coming from the boxplot chart.</a:t>
            </a:r>
          </a:p>
          <a:p>
            <a:endParaRPr lang="en-US" b="1" dirty="0">
              <a:latin typeface="Arial Narrow" panose="020B0606020202030204" pitchFamily="34" charset="0"/>
            </a:endParaRPr>
          </a:p>
          <a:p>
            <a:r>
              <a:rPr lang="en-US" b="1" dirty="0" smtClean="0">
                <a:latin typeface="Arial Narrow" panose="020B0606020202030204" pitchFamily="34" charset="0"/>
              </a:rPr>
              <a:t>(B) Mushrooms having poisonous classes are having highest occurance then the Edible one.</a:t>
            </a:r>
          </a:p>
          <a:p>
            <a:endParaRPr lang="en-US" dirty="0"/>
          </a:p>
        </p:txBody>
      </p:sp>
    </p:spTree>
    <p:extLst>
      <p:ext uri="{BB962C8B-B14F-4D97-AF65-F5344CB8AC3E}">
        <p14:creationId xmlns:p14="http://schemas.microsoft.com/office/powerpoint/2010/main" val="499534294"/>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1"/>
          <p:cNvSpPr>
            <a:spLocks noGrp="1"/>
          </p:cNvSpPr>
          <p:nvPr>
            <p:ph type="title"/>
          </p:nvPr>
        </p:nvSpPr>
        <p:spPr>
          <a:xfrm>
            <a:off x="2051720" y="-51254"/>
            <a:ext cx="7661196" cy="527926"/>
          </a:xfrm>
        </p:spPr>
        <p:txBody>
          <a:bodyPr>
            <a:noAutofit/>
          </a:bodyPr>
          <a:lstStyle/>
          <a:p>
            <a:r>
              <a:rPr lang="en-US" altLang="ko-KR" sz="3200" dirty="0" smtClean="0"/>
              <a:t>Exploratory </a:t>
            </a:r>
            <a:r>
              <a:rPr lang="en-US" altLang="ko-KR" sz="3200" dirty="0"/>
              <a:t>Data Analysis</a:t>
            </a:r>
            <a:endParaRPr lang="ko-KR" altLang="en-US" sz="3200" dirty="0"/>
          </a:p>
        </p:txBody>
      </p:sp>
      <p:sp>
        <p:nvSpPr>
          <p:cNvPr id="2" name="Rounded Rectangle 1"/>
          <p:cNvSpPr/>
          <p:nvPr/>
        </p:nvSpPr>
        <p:spPr>
          <a:xfrm>
            <a:off x="251520" y="476672"/>
            <a:ext cx="2088232" cy="504056"/>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smtClean="0">
                <a:ln w="0"/>
                <a:solidFill>
                  <a:schemeClr val="tx1"/>
                </a:solidFill>
                <a:effectLst>
                  <a:outerShdw blurRad="38100" dist="19050" dir="2700000" algn="tl" rotWithShape="0">
                    <a:schemeClr val="dk1">
                      <a:alpha val="40000"/>
                    </a:schemeClr>
                  </a:outerShdw>
                </a:effectLst>
              </a:rPr>
              <a:t>Univariate Analysis</a:t>
            </a:r>
            <a:endParaRPr lang="en-US" dirty="0">
              <a:ln w="0"/>
              <a:solidFill>
                <a:schemeClr val="tx1"/>
              </a:solidFill>
              <a:effectLst>
                <a:outerShdw blurRad="38100" dist="19050" dir="2700000" algn="tl" rotWithShape="0">
                  <a:schemeClr val="dk1">
                    <a:alpha val="40000"/>
                  </a:schemeClr>
                </a:outerShdw>
              </a:effectLst>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75" y="3789040"/>
            <a:ext cx="1870829" cy="223037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4012" y="3789040"/>
            <a:ext cx="1853894" cy="2230370"/>
          </a:xfrm>
          <a:prstGeom prst="rect">
            <a:avLst/>
          </a:prstGeom>
        </p:spPr>
      </p:pic>
      <p:pic>
        <p:nvPicPr>
          <p:cNvPr id="30" name="Content Placeholder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45" y="1104585"/>
            <a:ext cx="1851659" cy="2362574"/>
          </a:xfrm>
          <a:prstGeom prst="rect">
            <a:avLst/>
          </a:prstGeom>
        </p:spPr>
      </p:pic>
      <p:pic>
        <p:nvPicPr>
          <p:cNvPr id="31" name="Picture 3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07705" y="1106462"/>
            <a:ext cx="1800200" cy="2360697"/>
          </a:xfrm>
          <a:prstGeom prst="rect">
            <a:avLst/>
          </a:prstGeom>
        </p:spPr>
      </p:pic>
      <p:pic>
        <p:nvPicPr>
          <p:cNvPr id="32" name="Picture 3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88732" y="1104585"/>
            <a:ext cx="1819372" cy="2362573"/>
          </a:xfrm>
          <a:prstGeom prst="rect">
            <a:avLst/>
          </a:prstGeom>
        </p:spPr>
      </p:pic>
      <p:pic>
        <p:nvPicPr>
          <p:cNvPr id="14" name="Picture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05671" y="3753314"/>
            <a:ext cx="1800200" cy="2266096"/>
          </a:xfrm>
          <a:prstGeom prst="rect">
            <a:avLst/>
          </a:prstGeom>
        </p:spPr>
      </p:pic>
      <p:sp>
        <p:nvSpPr>
          <p:cNvPr id="15" name="Rectangle 14"/>
          <p:cNvSpPr/>
          <p:nvPr/>
        </p:nvSpPr>
        <p:spPr>
          <a:xfrm>
            <a:off x="5559564" y="1090645"/>
            <a:ext cx="3584435" cy="3139321"/>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b="1" u="sng" dirty="0">
                <a:latin typeface="Arial Narrow" panose="020B0606020202030204" pitchFamily="34" charset="0"/>
              </a:rPr>
              <a:t>Inference:- </a:t>
            </a:r>
            <a:r>
              <a:rPr lang="en-US" b="1" dirty="0">
                <a:latin typeface="Arial Narrow" panose="020B0606020202030204" pitchFamily="34" charset="0"/>
              </a:rPr>
              <a:t>(A)From the </a:t>
            </a:r>
            <a:r>
              <a:rPr lang="en-US" b="1" dirty="0" smtClean="0">
                <a:latin typeface="Arial Narrow" panose="020B0606020202030204" pitchFamily="34" charset="0"/>
              </a:rPr>
              <a:t>Boxplots </a:t>
            </a:r>
            <a:r>
              <a:rPr lang="en-US" b="1" dirty="0">
                <a:latin typeface="Arial Narrow" panose="020B0606020202030204" pitchFamily="34" charset="0"/>
              </a:rPr>
              <a:t>we can observe that the </a:t>
            </a:r>
            <a:r>
              <a:rPr lang="en-US" b="1" dirty="0" err="1" smtClean="0">
                <a:latin typeface="Arial Narrow" panose="020B0606020202030204" pitchFamily="34" charset="0"/>
              </a:rPr>
              <a:t>Cap_diameter,Stem</a:t>
            </a:r>
            <a:r>
              <a:rPr lang="en-US" b="1" dirty="0" smtClean="0">
                <a:latin typeface="Arial Narrow" panose="020B0606020202030204" pitchFamily="34" charset="0"/>
              </a:rPr>
              <a:t>-Height ad Stem-</a:t>
            </a:r>
            <a:r>
              <a:rPr lang="en-US" b="1" dirty="0" err="1" smtClean="0">
                <a:latin typeface="Arial Narrow" panose="020B0606020202030204" pitchFamily="34" charset="0"/>
              </a:rPr>
              <a:t>Widht</a:t>
            </a:r>
            <a:r>
              <a:rPr lang="en-US" b="1" dirty="0" smtClean="0">
                <a:latin typeface="Arial Narrow" panose="020B0606020202030204" pitchFamily="34" charset="0"/>
              </a:rPr>
              <a:t> has been treated with IQR method</a:t>
            </a:r>
          </a:p>
          <a:p>
            <a:endParaRPr lang="en-US" b="1" dirty="0">
              <a:latin typeface="Arial Narrow" panose="020B0606020202030204" pitchFamily="34" charset="0"/>
            </a:endParaRPr>
          </a:p>
          <a:p>
            <a:r>
              <a:rPr lang="en-US" b="1" dirty="0">
                <a:latin typeface="Arial Narrow" panose="020B0606020202030204" pitchFamily="34" charset="0"/>
              </a:rPr>
              <a:t>(</a:t>
            </a:r>
            <a:r>
              <a:rPr lang="en-US" b="1" dirty="0" smtClean="0">
                <a:latin typeface="Arial Narrow" panose="020B0606020202030204" pitchFamily="34" charset="0"/>
              </a:rPr>
              <a:t>B)In the below distribution plot we can observe that Stem-height is Normally distributed and Cap </a:t>
            </a:r>
            <a:r>
              <a:rPr lang="en-US" b="1" dirty="0" err="1" smtClean="0">
                <a:latin typeface="Arial Narrow" panose="020B0606020202030204" pitchFamily="34" charset="0"/>
              </a:rPr>
              <a:t>Dia</a:t>
            </a:r>
            <a:r>
              <a:rPr lang="en-US" b="1" dirty="0" smtClean="0">
                <a:latin typeface="Arial Narrow" panose="020B0606020202030204" pitchFamily="34" charset="0"/>
              </a:rPr>
              <a:t> and stem-width are slightly have a right </a:t>
            </a:r>
            <a:r>
              <a:rPr lang="en-US" b="1" dirty="0" err="1" smtClean="0">
                <a:latin typeface="Arial Narrow" panose="020B0606020202030204" pitchFamily="34" charset="0"/>
              </a:rPr>
              <a:t>knewness</a:t>
            </a:r>
            <a:r>
              <a:rPr lang="en-US" b="1" dirty="0" smtClean="0">
                <a:latin typeface="Arial Narrow" panose="020B0606020202030204" pitchFamily="34" charset="0"/>
              </a:rPr>
              <a:t> still after outlier </a:t>
            </a:r>
            <a:r>
              <a:rPr lang="en-US" b="1" dirty="0" err="1" smtClean="0">
                <a:latin typeface="Arial Narrow" panose="020B0606020202030204" pitchFamily="34" charset="0"/>
              </a:rPr>
              <a:t>treatement</a:t>
            </a:r>
            <a:r>
              <a:rPr lang="en-US" b="1" dirty="0" smtClean="0">
                <a:latin typeface="Arial Narrow" panose="020B0606020202030204" pitchFamily="34" charset="0"/>
              </a:rPr>
              <a:t>.</a:t>
            </a:r>
            <a:endParaRPr lang="en-US" b="1" dirty="0">
              <a:latin typeface="Arial Narrow" panose="020B0606020202030204" pitchFamily="34" charset="0"/>
            </a:endParaRPr>
          </a:p>
          <a:p>
            <a:endParaRPr lang="en-US" dirty="0">
              <a:latin typeface="Arial Narrow" panose="020B0606020202030204" pitchFamily="34" charset="0"/>
            </a:endParaRPr>
          </a:p>
        </p:txBody>
      </p:sp>
    </p:spTree>
    <p:extLst>
      <p:ext uri="{BB962C8B-B14F-4D97-AF65-F5344CB8AC3E}">
        <p14:creationId xmlns:p14="http://schemas.microsoft.com/office/powerpoint/2010/main" val="1684519975"/>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20775</TotalTime>
  <Words>1775</Words>
  <Application>Microsoft Office PowerPoint</Application>
  <PresentationFormat>On-screen Show (4:3)</PresentationFormat>
  <Paragraphs>219</Paragraphs>
  <Slides>26</Slides>
  <Notes>7</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26</vt:i4>
      </vt:variant>
    </vt:vector>
  </HeadingPairs>
  <TitlesOfParts>
    <vt:vector size="41" baseType="lpstr">
      <vt:lpstr>굴림</vt:lpstr>
      <vt:lpstr>Wingdings</vt:lpstr>
      <vt:lpstr>Arial Narrow</vt:lpstr>
      <vt:lpstr>Arial</vt:lpstr>
      <vt:lpstr>Calibri</vt:lpstr>
      <vt:lpstr>굴림체</vt:lpstr>
      <vt:lpstr>Times New Roman</vt:lpstr>
      <vt:lpstr>Garamond</vt:lpstr>
      <vt:lpstr>Calibri Light</vt:lpstr>
      <vt:lpstr>Bodoni MT Black</vt:lpstr>
      <vt:lpstr>Bahnschrift Light SemiCondensed</vt:lpstr>
      <vt:lpstr>Arial MT</vt:lpstr>
      <vt:lpstr>맑은 고딕</vt:lpstr>
      <vt:lpstr>Algerian</vt:lpstr>
      <vt:lpstr>Office 테마</vt:lpstr>
      <vt:lpstr>“EDIFUNGI” Mushroom Classification</vt:lpstr>
      <vt:lpstr>PowerPoint Presentation</vt:lpstr>
      <vt:lpstr>PowerPoint Presentation</vt:lpstr>
      <vt:lpstr>Problem Statement &amp; Approach</vt:lpstr>
      <vt:lpstr>Strategy </vt:lpstr>
      <vt:lpstr>PowerPoint Presentation</vt:lpstr>
      <vt:lpstr>Exploratory Data Analysis(EDA)</vt:lpstr>
      <vt:lpstr>Exploratory Data Analysis</vt:lpstr>
      <vt:lpstr>Exploratory Data Analysis</vt:lpstr>
      <vt:lpstr>Exploratory Data Analysis</vt:lpstr>
      <vt:lpstr>Exploratory Data Analysis</vt:lpstr>
      <vt:lpstr>Exploratory Data Analysis</vt:lpstr>
      <vt:lpstr>Exploratory Data Analysis</vt:lpstr>
      <vt:lpstr>Exploratory Data Analysis</vt:lpstr>
      <vt:lpstr>PowerPoint Presentation</vt:lpstr>
      <vt:lpstr>Data Preprocessing </vt:lpstr>
      <vt:lpstr>PowerPoint Presentation</vt:lpstr>
      <vt:lpstr>Model Building</vt:lpstr>
      <vt:lpstr>PowerPoint Presentation</vt:lpstr>
      <vt:lpstr>Predictions</vt:lpstr>
      <vt:lpstr>ROC Curve</vt:lpstr>
      <vt:lpstr>PowerPoint Presentation</vt:lpstr>
      <vt:lpstr>Conclusion &amp; Recommendation </vt:lpstr>
      <vt:lpstr>PowerPoint Presentation</vt:lpstr>
      <vt:lpstr>PowerPoint Presentation</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lenovo</cp:lastModifiedBy>
  <cp:revision>69</cp:revision>
  <dcterms:created xsi:type="dcterms:W3CDTF">2010-02-01T08:03:16Z</dcterms:created>
  <dcterms:modified xsi:type="dcterms:W3CDTF">2024-01-19T06:21:36Z</dcterms:modified>
  <cp:category>www.slidemembers.com</cp:category>
</cp:coreProperties>
</file>

<file path=docProps/thumbnail.jpeg>
</file>